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63" r:id="rId3"/>
    <p:sldId id="264" r:id="rId4"/>
    <p:sldId id="26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élano" initials="AD" lastIdx="0" clrIdx="0">
    <p:extLst>
      <p:ext uri="{19B8F6BF-5375-455C-9EA6-DF929625EA0E}">
        <p15:presenceInfo xmlns:p15="http://schemas.microsoft.com/office/powerpoint/2012/main" userId="Alexandra Dél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599"/>
  </p:normalViewPr>
  <p:slideViewPr>
    <p:cSldViewPr snapToGrid="0" snapToObjects="1">
      <p:cViewPr varScale="1">
        <p:scale>
          <a:sx n="78" d="100"/>
          <a:sy n="78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sanctuary.org/" TargetMode="External"/><Relationship Id="rId2" Type="http://schemas.openxmlformats.org/officeDocument/2006/relationships/hyperlink" Target="mailto:delanoa@newschool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710DD3-316B-A947-929F-70D45B2EF991}"/>
              </a:ext>
            </a:extLst>
          </p:cNvPr>
          <p:cNvSpPr/>
          <p:nvPr/>
        </p:nvSpPr>
        <p:spPr>
          <a:xfrm>
            <a:off x="1121229" y="998044"/>
            <a:ext cx="10863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Mexico as a country of: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Emigration (forced and voluntary)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Transit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Asylum/Immigration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Return/Deportation 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Internal Displacement</a:t>
            </a:r>
          </a:p>
          <a:p>
            <a:endParaRPr lang="en-US" sz="2400" dirty="0">
              <a:latin typeface="Times New Roman" panose="02020603050405020304" pitchFamily="18" charset="0"/>
              <a:ea typeface="ＭＳ 明朝" panose="02020609040205080304" pitchFamily="49" charset="-12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Holistic vision / policies / laws / programs that reflect this reality in discourse.</a:t>
            </a:r>
          </a:p>
          <a:p>
            <a:endParaRPr lang="en-US" sz="2400" dirty="0">
              <a:latin typeface="Times New Roman" panose="02020603050405020304" pitchFamily="18" charset="0"/>
              <a:ea typeface="ＭＳ 明朝" panose="02020609040205080304" pitchFamily="49" charset="-12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Implementation lags </a:t>
            </a: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-lack of inter-institutional collaboration, political will</a:t>
            </a: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-lack of infrastructure, resources</a:t>
            </a: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-limited channels for migrants and civil society to fully participate in design, </a:t>
            </a: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implementation and evaluation</a:t>
            </a:r>
          </a:p>
          <a:p>
            <a:r>
              <a:rPr lang="en-US" sz="24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-stigmatization and discrimination</a:t>
            </a:r>
          </a:p>
          <a:p>
            <a:endParaRPr lang="en-US" sz="2400" dirty="0">
              <a:latin typeface="Times New Roman" panose="02020603050405020304" pitchFamily="18" charset="0"/>
              <a:ea typeface="ＭＳ 明朝" panose="02020609040205080304" pitchFamily="49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62065A-5F32-C446-85A6-E050FFAF7012}"/>
              </a:ext>
            </a:extLst>
          </p:cNvPr>
          <p:cNvSpPr/>
          <p:nvPr/>
        </p:nvSpPr>
        <p:spPr>
          <a:xfrm>
            <a:off x="908958" y="121495"/>
            <a:ext cx="8006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A HOLISTIC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39965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B0B6EC-C4AC-5E4C-AD6A-FA8277D2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52" y="4355072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5568C0-8567-1B46-9B87-BBAB6291F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r="5138"/>
          <a:stretch>
            <a:fillRect/>
          </a:stretch>
        </p:blipFill>
        <p:spPr bwMode="auto">
          <a:xfrm>
            <a:off x="2923341" y="4355072"/>
            <a:ext cx="1884758" cy="191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8CB45A8-257B-784A-BC19-6DA524218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81" y="3478085"/>
            <a:ext cx="19780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E8771BF-DF66-654E-8973-4B8F3C650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5" y="4224866"/>
            <a:ext cx="1650764" cy="247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D4F5BD5-DEDF-1D4E-B7EF-5BECBEDFF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65" y="1303045"/>
            <a:ext cx="3065462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94177-2852-DB43-B50B-B268D23A0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65" y="107305"/>
            <a:ext cx="2981684" cy="9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D1D687-8D31-4F47-8EA1-43A83E44C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5" y="3505052"/>
            <a:ext cx="2368603" cy="308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408C5-ECBA-A842-8612-2243F3532A9B}"/>
              </a:ext>
            </a:extLst>
          </p:cNvPr>
          <p:cNvSpPr txBox="1"/>
          <p:nvPr/>
        </p:nvSpPr>
        <p:spPr>
          <a:xfrm>
            <a:off x="914755" y="321618"/>
            <a:ext cx="77866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EXAMPLES OF HOLISTIC AND COLLABORATIVE APPROACHES</a:t>
            </a:r>
          </a:p>
          <a:p>
            <a:endParaRPr lang="en-US" sz="2400" b="1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Build on initiatives developed by migrant organizations.</a:t>
            </a: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Partnerships with public and private institutions in US and Mexico + other countries;</a:t>
            </a: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Safe/trusted spaces with cultural/linguistic sensitivity, especially for populations with precarious status.</a:t>
            </a:r>
          </a:p>
        </p:txBody>
      </p:sp>
    </p:spTree>
    <p:extLst>
      <p:ext uri="{BB962C8B-B14F-4D97-AF65-F5344CB8AC3E}">
        <p14:creationId xmlns:p14="http://schemas.microsoft.com/office/powerpoint/2010/main" val="162516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>
            <a:extLst>
              <a:ext uri="{FF2B5EF4-FFF2-40B4-BE49-F238E27FC236}">
                <a16:creationId xmlns:a16="http://schemas.microsoft.com/office/drawing/2014/main" id="{69F2DCDD-F13B-F74A-BEE8-692976AD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228" y="1028700"/>
            <a:ext cx="609600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“Taking into consideration that </a:t>
            </a:r>
            <a:r>
              <a:rPr lang="en-US" altLang="en-US" sz="1800" b="1" i="1" dirty="0"/>
              <a:t>our ultimate goal is that Mexicans and Latinos in the United States fully integrate</a:t>
            </a:r>
            <a:r>
              <a:rPr lang="en-US" altLang="en-US" sz="1800" i="1" dirty="0"/>
              <a:t>, </a:t>
            </a:r>
            <a:r>
              <a:rPr lang="en-US" altLang="en-US" sz="1800" b="1" i="1" dirty="0"/>
              <a:t>participate and thrive in their communities</a:t>
            </a:r>
            <a:r>
              <a:rPr lang="en-US" altLang="en-US" sz="1800" i="1" dirty="0"/>
              <a:t>, it is only natural that we support them in their path to </a:t>
            </a:r>
            <a:r>
              <a:rPr lang="en-US" altLang="en-US" sz="1800" b="1" i="1" u="sng" dirty="0"/>
              <a:t>gain full access to civic, social, economic and political rights</a:t>
            </a:r>
            <a:r>
              <a:rPr lang="en-US" altLang="en-US" sz="1800" i="1" u="sng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With this objective in mind, </a:t>
            </a:r>
            <a:r>
              <a:rPr lang="en-US" altLang="en-US" sz="1800" b="1" i="1" dirty="0"/>
              <a:t>our consulates have truly become integration centers</a:t>
            </a:r>
            <a:r>
              <a:rPr lang="en-US" altLang="en-US" sz="1800" i="1" dirty="0"/>
              <a:t> where migrants have access to a wide array of services and programs, from </a:t>
            </a:r>
            <a:r>
              <a:rPr lang="en-US" altLang="en-US" sz="1800" i="1" dirty="0" err="1"/>
              <a:t>matrículas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consulares</a:t>
            </a:r>
            <a:r>
              <a:rPr lang="en-US" altLang="en-US" sz="1800" i="1" dirty="0"/>
              <a:t> and passports, to health information and financial literacy programs. </a:t>
            </a:r>
            <a:r>
              <a:rPr lang="en-US" altLang="en-US" sz="1800" b="1" i="1" dirty="0"/>
              <a:t>We have transcended traditional consular services in order to empower our community</a:t>
            </a:r>
            <a:r>
              <a:rPr lang="en-US" altLang="en-US" sz="1800" i="1" dirty="0"/>
              <a:t> while helping them to stay in touch with Mexico</a:t>
            </a:r>
            <a:r>
              <a:rPr lang="en-US" altLang="en-US" sz="1800" dirty="0"/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 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Eduardo Medina Mora, Mexican Ambassador to the United States, speech at NALEO Annual conference, June 28, 2014.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BDC7B-3DDB-BF42-BF0F-8E3DE1FF5288}"/>
              </a:ext>
            </a:extLst>
          </p:cNvPr>
          <p:cNvSpPr/>
          <p:nvPr/>
        </p:nvSpPr>
        <p:spPr>
          <a:xfrm>
            <a:off x="1121228" y="283710"/>
            <a:ext cx="772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Schoolbook" panose="02040604050505020304" pitchFamily="18" charset="0"/>
              </a:rPr>
              <a:t>CONSULATES AS INTEGRATION CENTERS</a:t>
            </a:r>
          </a:p>
        </p:txBody>
      </p:sp>
      <p:pic>
        <p:nvPicPr>
          <p:cNvPr id="5" name="Picture 3" descr="Map Mexican Foreign born and consulates.pdf">
            <a:extLst>
              <a:ext uri="{FF2B5EF4-FFF2-40B4-BE49-F238E27FC236}">
                <a16:creationId xmlns:a16="http://schemas.microsoft.com/office/drawing/2014/main" id="{3C626DC7-9DD9-FB42-A0F6-8E8D9553E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69" y="1523771"/>
            <a:ext cx="4572345" cy="30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1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890C65-6CE1-CB4F-88B9-4BD2A9C0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26" y="1017101"/>
            <a:ext cx="9908960" cy="53020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Shared responsibility/Governance: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Change perceptions about migrant populations and paths to integration. Not only compatible but can be enhanced through engagement with origin country.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A “Latin American” Agenda</a:t>
            </a:r>
          </a:p>
          <a:p>
            <a:pPr marL="0" indent="0">
              <a:buNone/>
            </a:pPr>
            <a:endParaRPr lang="en-US" altLang="en-US" sz="2000" b="1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r>
              <a:rPr lang="en-US" altLang="en-US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Vs discourse of return / circularity</a:t>
            </a:r>
          </a:p>
          <a:p>
            <a:pPr lvl="2">
              <a:buFontTx/>
              <a:buChar char="-"/>
            </a:pP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History of failed return policies “Que se </a:t>
            </a:r>
            <a:r>
              <a:rPr lang="en-US" altLang="en-US" sz="1900" dirty="0" err="1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queden</a:t>
            </a: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 </a:t>
            </a:r>
            <a:r>
              <a:rPr lang="en-US" altLang="en-US" sz="1900" dirty="0" err="1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allá</a:t>
            </a: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”</a:t>
            </a:r>
          </a:p>
          <a:p>
            <a:pPr lvl="2">
              <a:buFontTx/>
              <a:buChar char="-"/>
            </a:pP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Exclusion</a:t>
            </a:r>
          </a:p>
          <a:p>
            <a:pPr lvl="2">
              <a:buFontTx/>
              <a:buChar char="-"/>
            </a:pP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Lack of institutional development in Mexico</a:t>
            </a:r>
          </a:p>
          <a:p>
            <a:pPr lvl="2">
              <a:buFontTx/>
              <a:buChar char="-"/>
            </a:pPr>
            <a:r>
              <a:rPr lang="en-US" altLang="en-US" sz="1900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Structural conditions</a:t>
            </a:r>
          </a:p>
          <a:p>
            <a:pPr lvl="2">
              <a:buFontTx/>
              <a:buChar char="-"/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Growing (although still limited) attention to consular programs promoting access to health, education and other social services</a:t>
            </a:r>
            <a:r>
              <a:rPr lang="en-US" altLang="en-US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 lvl="2">
              <a:buFontTx/>
              <a:buChar char="-"/>
            </a:pPr>
            <a:endParaRPr lang="en-US" altLang="en-US" sz="1900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000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  <a:cs typeface="Century Schoolbook" panose="020406040505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D8BB57-882A-0340-B79F-EDB12B22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84" y="102701"/>
            <a:ext cx="10300845" cy="1143000"/>
          </a:xfrm>
        </p:spPr>
        <p:txBody>
          <a:bodyPr/>
          <a:lstStyle/>
          <a:p>
            <a:r>
              <a:rPr lang="en-US" altLang="en-US" sz="2800" b="1" dirty="0">
                <a:latin typeface="Century Schoolbook" panose="02040604050505020304" pitchFamily="18" charset="0"/>
                <a:ea typeface="ＭＳ Ｐゴシック" panose="020B0600070205080204" pitchFamily="34" charset="-128"/>
                <a:cs typeface="Century Schoolbook" panose="02040604050505020304" pitchFamily="18" charset="0"/>
              </a:rPr>
              <a:t>OPPORTUNITIES/CHALLENGES/CONTRADICTIONS </a:t>
            </a:r>
          </a:p>
        </p:txBody>
      </p:sp>
    </p:spTree>
    <p:extLst>
      <p:ext uri="{BB962C8B-B14F-4D97-AF65-F5344CB8AC3E}">
        <p14:creationId xmlns:p14="http://schemas.microsoft.com/office/powerpoint/2010/main" val="78949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98B18-B31C-5445-8D04-FD9E0BB8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7" y="1147768"/>
            <a:ext cx="10525126" cy="546735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Otros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Dreams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en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Acción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Deportados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Unidos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en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la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Lucha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, Dream in Mexico,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Espacio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Migrante</a:t>
            </a:r>
            <a:r>
              <a:rPr lang="en-US" altLang="en-US" i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…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Youth-led organizations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Vision and practice “From here and there” / “De </a:t>
            </a:r>
            <a:r>
              <a:rPr lang="en-US" altLang="en-US" i="0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aquí</a:t>
            </a: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y de </a:t>
            </a:r>
            <a:r>
              <a:rPr lang="en-US" altLang="en-US" i="0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allá</a:t>
            </a: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”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Migration as process.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 err="1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Addresing</a:t>
            </a: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 broader challenges (mutuality/accompaniment/solidarity)</a:t>
            </a:r>
          </a:p>
          <a:p>
            <a:pPr lvl="1">
              <a:lnSpc>
                <a:spcPct val="80000"/>
              </a:lnSpc>
            </a:pPr>
            <a:r>
              <a:rPr lang="en-US" altLang="en-US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Challenges – translating practice into new context</a:t>
            </a:r>
          </a:p>
          <a:p>
            <a:pPr marL="2359152" lvl="5" indent="0">
              <a:lnSpc>
                <a:spcPct val="80000"/>
              </a:lnSpc>
              <a:buNone/>
            </a:pPr>
            <a:r>
              <a:rPr lang="en-US" altLang="en-US" sz="2000" i="0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- Building transnational ties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i="1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i="1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entury Schoolbook" panose="020406040505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1F9DA-981F-B149-BF5F-4F0F545E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290513"/>
            <a:ext cx="10105344" cy="1143000"/>
          </a:xfrm>
        </p:spPr>
        <p:txBody>
          <a:bodyPr/>
          <a:lstStyle/>
          <a:p>
            <a:r>
              <a:rPr lang="en-US" altLang="en-US" sz="2400" b="1" dirty="0">
                <a:latin typeface="Century Schoolbook" panose="02040604050505020304" pitchFamily="18" charset="0"/>
                <a:ea typeface="ＭＳ Ｐゴシック" panose="020B0600070205080204" pitchFamily="34" charset="-128"/>
              </a:rPr>
              <a:t>MOBILIZATION, ORGANIZATION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9955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9B36-EAD4-614D-BADF-3F3ABE09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357312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Schoolbook" panose="02040604050505020304" pitchFamily="18" charset="0"/>
              </a:rPr>
              <a:t>Thank you. 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Gracias.</a:t>
            </a:r>
            <a:br>
              <a:rPr lang="en-US" dirty="0">
                <a:latin typeface="Century Schoolbook" panose="02040604050505020304" pitchFamily="18" charset="0"/>
              </a:rPr>
            </a:br>
            <a:br>
              <a:rPr lang="en-US" dirty="0">
                <a:latin typeface="Century Schoolbook" panose="02040604050505020304" pitchFamily="18" charset="0"/>
              </a:rPr>
            </a:b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  <a:hlinkClick r:id="rId2"/>
              </a:rPr>
              <a:t>delanoa@newschool.edu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@</a:t>
            </a:r>
            <a:r>
              <a:rPr lang="en-US" dirty="0" err="1">
                <a:latin typeface="Century Schoolbook" panose="02040604050505020304" pitchFamily="18" charset="0"/>
              </a:rPr>
              <a:t>ale_delano</a:t>
            </a:r>
            <a:br>
              <a:rPr lang="en-US" dirty="0">
                <a:latin typeface="Century Schoolbook" panose="02040604050505020304" pitchFamily="18" charset="0"/>
              </a:rPr>
            </a:br>
            <a:br>
              <a:rPr lang="en-US" dirty="0">
                <a:latin typeface="Century Schoolbook" panose="02040604050505020304" pitchFamily="18" charset="0"/>
              </a:rPr>
            </a:b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  <a:hlinkClick r:id="rId3"/>
              </a:rPr>
              <a:t>www.makesanctuary.org</a:t>
            </a:r>
            <a:r>
              <a:rPr lang="en-US" dirty="0">
                <a:latin typeface="Century Schoolbook" panose="02040604050505020304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72D33-AF96-AA41-A0F9-439CD4336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140017"/>
            <a:ext cx="2334256" cy="34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0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1109</TotalTime>
  <Words>293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明朝</vt:lpstr>
      <vt:lpstr>ＭＳ Ｐゴシック</vt:lpstr>
      <vt:lpstr>Arial</vt:lpstr>
      <vt:lpstr>Century Schoolbook</vt:lpstr>
      <vt:lpstr>Franklin Gothic Book</vt:lpstr>
      <vt:lpstr>Times New Roman</vt:lpstr>
      <vt:lpstr>Crop</vt:lpstr>
      <vt:lpstr>PowerPoint Presentation</vt:lpstr>
      <vt:lpstr>PowerPoint Presentation</vt:lpstr>
      <vt:lpstr>PowerPoint Presentation</vt:lpstr>
      <vt:lpstr>OPPORTUNITIES/CHALLENGES/CONTRADICTIONS </vt:lpstr>
      <vt:lpstr>MOBILIZATION, ORGANIZATION AND ACCOUNTABILITY</vt:lpstr>
      <vt:lpstr>Thank you.  Gracias.   delanoa@newschool.edu @ale_delano   www.makesanctuary.org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Délano</dc:creator>
  <cp:lastModifiedBy>Alexandra Délano</cp:lastModifiedBy>
  <cp:revision>21</cp:revision>
  <dcterms:created xsi:type="dcterms:W3CDTF">2018-06-08T22:30:35Z</dcterms:created>
  <dcterms:modified xsi:type="dcterms:W3CDTF">2018-11-06T01:27:18Z</dcterms:modified>
</cp:coreProperties>
</file>