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8" r:id="rId3"/>
    <p:sldId id="257" r:id="rId4"/>
    <p:sldId id="258" r:id="rId5"/>
    <p:sldId id="259" r:id="rId6"/>
    <p:sldId id="261" r:id="rId7"/>
    <p:sldId id="265" r:id="rId8"/>
    <p:sldId id="266" r:id="rId9"/>
    <p:sldId id="267" r:id="rId10"/>
    <p:sldId id="269" r:id="rId11"/>
    <p:sldId id="270" r:id="rId1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1E475-EC05-4518-B0B6-2D8F09C62401}" type="datetimeFigureOut">
              <a:rPr lang="es-CO" smtClean="0"/>
              <a:t>13/02/2018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7BBA8-DCD6-4ED6-871E-65D8C610FE1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975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731FBFF5-F212-4338-9E78-C59B7A270466}"/>
              </a:ext>
            </a:extLst>
          </p:cNvPr>
          <p:cNvSpPr/>
          <p:nvPr userDrawn="1"/>
        </p:nvSpPr>
        <p:spPr>
          <a:xfrm rot="16200000">
            <a:off x="4367023" y="2070488"/>
            <a:ext cx="409953" cy="91440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73100" y="1606730"/>
            <a:ext cx="7759700" cy="2377438"/>
          </a:xfrm>
        </p:spPr>
        <p:txBody>
          <a:bodyPr anchor="b">
            <a:noAutofit/>
          </a:bodyPr>
          <a:lstStyle>
            <a:lvl1pPr algn="l">
              <a:defRPr sz="5000" u="none">
                <a:solidFill>
                  <a:schemeClr val="tx1"/>
                </a:solidFill>
              </a:defRPr>
            </a:lvl1pPr>
          </a:lstStyle>
          <a:p>
            <a:r>
              <a:rPr lang="es-ES" dirty="0"/>
              <a:t>PLANTILLA PRESENTACIONES</a:t>
            </a:r>
            <a:br>
              <a:rPr lang="es-ES" dirty="0"/>
            </a:br>
            <a:r>
              <a:rPr lang="es-ES" dirty="0"/>
              <a:t>INSIGHT CRIME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3100" y="4209965"/>
            <a:ext cx="7759700" cy="78185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texto de subtítulo de la diapositiva inicial</a:t>
            </a:r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2BCF526E-253A-4195-8F52-57D5D0EBCB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" t="9798" r="7500" b="36481"/>
          <a:stretch/>
        </p:blipFill>
        <p:spPr>
          <a:xfrm>
            <a:off x="7046346" y="6500143"/>
            <a:ext cx="1386454" cy="32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85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C1FF2B58-5E3D-4A1F-B4A8-A67FD898E41B}"/>
              </a:ext>
            </a:extLst>
          </p:cNvPr>
          <p:cNvSpPr/>
          <p:nvPr userDrawn="1"/>
        </p:nvSpPr>
        <p:spPr>
          <a:xfrm rot="16200000">
            <a:off x="4367023" y="2070488"/>
            <a:ext cx="409953" cy="91440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460" y="490944"/>
            <a:ext cx="6752840" cy="518592"/>
          </a:xfrm>
        </p:spPr>
        <p:txBody>
          <a:bodyPr>
            <a:noAutofit/>
          </a:bodyPr>
          <a:lstStyle>
            <a:lvl1pPr>
              <a:defRPr sz="4400" baseline="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s-ES" dirty="0"/>
              <a:t>TÍTULO DE LA DIAPOSITIVA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6460" y="1724296"/>
            <a:ext cx="8488621" cy="4058941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Georgia" panose="02040502050405020303" pitchFamily="18" charset="0"/>
              </a:defRPr>
            </a:lvl1pPr>
          </a:lstStyle>
          <a:p>
            <a:pPr lvl="0"/>
            <a:r>
              <a:rPr lang="es-ES" dirty="0"/>
              <a:t>Espacio para texto largo, imagen, gráfico, video, etc.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72650" y="-365125"/>
            <a:ext cx="2057400" cy="365125"/>
          </a:xfrm>
        </p:spPr>
        <p:txBody>
          <a:bodyPr/>
          <a:lstStyle/>
          <a:p>
            <a:fld id="{AAFA1404-A816-4241-886E-43BEB18DB50A}" type="datetime1">
              <a:rPr lang="es-CO" smtClean="0"/>
              <a:t>13/02/2018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6460" y="5947407"/>
            <a:ext cx="8488621" cy="365125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xmlns="" id="{6FB4039B-6DFD-4511-AD96-C13478EC754B}"/>
              </a:ext>
            </a:extLst>
          </p:cNvPr>
          <p:cNvSpPr/>
          <p:nvPr userDrawn="1"/>
        </p:nvSpPr>
        <p:spPr>
          <a:xfrm rot="16200000" flipH="1">
            <a:off x="8470398" y="6429566"/>
            <a:ext cx="365125" cy="32106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xmlns="" id="{B2B9A569-87B3-45DF-B58B-4998F4DBE53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46075" y="999669"/>
            <a:ext cx="6753225" cy="4064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s-CO" dirty="0"/>
              <a:t>Subtítulo de la diapositiva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806556F0-0A64-4CB8-A573-68CC3D141A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" t="9798" r="7500" b="36481"/>
          <a:stretch/>
        </p:blipFill>
        <p:spPr>
          <a:xfrm>
            <a:off x="311659" y="6494996"/>
            <a:ext cx="1386454" cy="327757"/>
          </a:xfrm>
          <a:prstGeom prst="rect">
            <a:avLst/>
          </a:prstGeom>
        </p:spPr>
      </p:pic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xmlns="" id="{7F88EEDA-4D9C-443F-9FFC-F0CE28F84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1832" y="643751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accent3"/>
                </a:solidFill>
                <a:latin typeface="+mj-lt"/>
              </a:defRPr>
            </a:lvl1pPr>
          </a:lstStyle>
          <a:p>
            <a:fld id="{A46834CB-D727-49F7-B60C-4767C3CDE045}" type="slidenum">
              <a:rPr lang="es-CO" smtClean="0"/>
              <a:pPr/>
              <a:t>‹#›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0382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B8F7CC90-8A16-48AB-9275-513A6AE56990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720282" y="1724296"/>
            <a:ext cx="4114800" cy="405894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err="1"/>
              <a:t>Espacio</a:t>
            </a:r>
            <a:r>
              <a:rPr lang="en-US" dirty="0"/>
              <a:t> para imagen, </a:t>
            </a:r>
            <a:r>
              <a:rPr lang="en-US" dirty="0" err="1"/>
              <a:t>gráfico</a:t>
            </a:r>
            <a:r>
              <a:rPr lang="en-US" dirty="0"/>
              <a:t>, </a:t>
            </a:r>
            <a:r>
              <a:rPr lang="en-US" dirty="0" err="1"/>
              <a:t>iconos</a:t>
            </a:r>
            <a:r>
              <a:rPr lang="en-US" dirty="0"/>
              <a:t>, etc.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DAE668A4-9A44-47CB-B21B-9C65FBB0567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46075" y="1724296"/>
            <a:ext cx="4114800" cy="4058942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/>
              <a:t>Espacio para texto</a:t>
            </a:r>
            <a:endParaRPr lang="en-U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EA3710F0-A6AF-4032-9904-C6AD6049BCD3}"/>
              </a:ext>
            </a:extLst>
          </p:cNvPr>
          <p:cNvSpPr/>
          <p:nvPr userDrawn="1"/>
        </p:nvSpPr>
        <p:spPr>
          <a:xfrm rot="16200000">
            <a:off x="4367023" y="2070488"/>
            <a:ext cx="409953" cy="91440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AAA34A6B-4FBF-49BB-A656-5A9FA81166CF}"/>
              </a:ext>
            </a:extLst>
          </p:cNvPr>
          <p:cNvSpPr/>
          <p:nvPr userDrawn="1"/>
        </p:nvSpPr>
        <p:spPr>
          <a:xfrm rot="16200000" flipH="1">
            <a:off x="8470398" y="6429566"/>
            <a:ext cx="365125" cy="32106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xmlns="" id="{2C0DFA71-481B-4672-A7DF-8BA292DA2BB2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724295"/>
            <a:ext cx="18770" cy="405894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xmlns="" id="{E364E074-451E-4958-A433-0E6F9585B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1832" y="643751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accent3"/>
                </a:solidFill>
                <a:latin typeface="+mj-lt"/>
              </a:defRPr>
            </a:lvl1pPr>
          </a:lstStyle>
          <a:p>
            <a:fld id="{A46834CB-D727-49F7-B60C-4767C3CDE045}" type="slidenum">
              <a:rPr lang="es-CO" smtClean="0"/>
              <a:pPr/>
              <a:t>‹#›</a:t>
            </a:fld>
            <a:endParaRPr lang="es-CO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FC6F0DF1-9C16-4275-A394-85966F2F94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6460" y="490944"/>
            <a:ext cx="6752840" cy="518592"/>
          </a:xfrm>
        </p:spPr>
        <p:txBody>
          <a:bodyPr>
            <a:noAutofit/>
          </a:bodyPr>
          <a:lstStyle>
            <a:lvl1pPr>
              <a:defRPr sz="4400" baseline="0">
                <a:solidFill>
                  <a:schemeClr val="tx1"/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s-ES" dirty="0"/>
              <a:t>TÍTULO DE LA DIAPOSITIVA</a:t>
            </a:r>
            <a:endParaRPr lang="en-US" dirty="0"/>
          </a:p>
        </p:txBody>
      </p:sp>
      <p:sp>
        <p:nvSpPr>
          <p:cNvPr id="13" name="Marcador de contenido 7">
            <a:extLst>
              <a:ext uri="{FF2B5EF4-FFF2-40B4-BE49-F238E27FC236}">
                <a16:creationId xmlns:a16="http://schemas.microsoft.com/office/drawing/2014/main" xmlns="" id="{410BE7E7-465C-462F-B12F-D92A8FCAEC4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46075" y="999669"/>
            <a:ext cx="6753225" cy="4064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s-CO" dirty="0"/>
              <a:t>Subtítulo de la diapositiva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xmlns="" id="{3F60CD93-3A8C-42E9-AF81-E0D049C4D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6460" y="5947407"/>
            <a:ext cx="8488621" cy="365125"/>
          </a:xfrm>
        </p:spPr>
        <p:txBody>
          <a:bodyPr/>
          <a:lstStyle/>
          <a:p>
            <a:endParaRPr lang="es-CO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xmlns="" id="{78FB54BD-9D5C-44C7-8B21-D31B6E8546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" t="9798" r="7500" b="36481"/>
          <a:stretch/>
        </p:blipFill>
        <p:spPr>
          <a:xfrm>
            <a:off x="311659" y="6494996"/>
            <a:ext cx="1386454" cy="32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3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583A9-83F6-4341-B4E7-70716BD0595E}" type="datetime1">
              <a:rPr lang="es-CO" smtClean="0"/>
              <a:t>13/02/2018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834CB-D727-49F7-B60C-4767C3CDE045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196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69E5281-1FF8-4961-9777-C37B416C8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/>
              <a:t>Los Zetas vs. CJNG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226BE0A8-907F-4C4C-823D-984FECCD4E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2289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95A125-3312-2F40-B056-05A8EE098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67990485-C615-AF49-A4AF-8E0820B4C6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49" y="318114"/>
            <a:ext cx="8525632" cy="5465149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DA70022-3A3B-4B42-846B-AFF3976A3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31395FB7-6B19-8446-9E79-942B69A78E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DF3ED8-10B6-B14F-B9CB-81226D768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10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65980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70FF24-C16B-8046-AF68-18B9B0810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Zetas vs. CJNG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C92221-899C-174A-8514-CF6E5442B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460" y="1518262"/>
            <a:ext cx="8488621" cy="4264976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Zetas </a:t>
            </a:r>
          </a:p>
          <a:p>
            <a:pPr marL="971550" lvl="1" indent="-285750"/>
            <a:r>
              <a:rPr lang="en-US" dirty="0"/>
              <a:t>Territory</a:t>
            </a:r>
          </a:p>
          <a:p>
            <a:pPr marL="971550" lvl="1" indent="-285750"/>
            <a:r>
              <a:rPr lang="en-US" dirty="0"/>
              <a:t>Predatory or monopoly</a:t>
            </a:r>
          </a:p>
          <a:p>
            <a:pPr marL="971550" lvl="1" indent="-285750"/>
            <a:r>
              <a:rPr lang="en-US" dirty="0"/>
              <a:t>Total social control</a:t>
            </a:r>
          </a:p>
          <a:p>
            <a:pPr marL="971550" lvl="1" indent="-285750"/>
            <a:r>
              <a:rPr lang="en-US" dirty="0"/>
              <a:t>Low barriers of entry</a:t>
            </a:r>
          </a:p>
          <a:p>
            <a:pPr marL="971550" lvl="1" indent="-285750"/>
            <a:r>
              <a:rPr lang="en-US" dirty="0"/>
              <a:t>Recruiting</a:t>
            </a:r>
          </a:p>
          <a:p>
            <a:r>
              <a:rPr lang="en-US" sz="2600" dirty="0"/>
              <a:t>CJNG</a:t>
            </a:r>
          </a:p>
          <a:p>
            <a:pPr marL="971550" lvl="1" indent="-285750"/>
            <a:r>
              <a:rPr lang="en-US" dirty="0"/>
              <a:t>T</a:t>
            </a:r>
            <a:r>
              <a:rPr lang="en-US"/>
              <a:t>erritory</a:t>
            </a:r>
            <a:endParaRPr lang="en-US" dirty="0"/>
          </a:p>
          <a:p>
            <a:pPr marL="971550" lvl="1" indent="-285750"/>
            <a:r>
              <a:rPr lang="en-US" dirty="0"/>
              <a:t>Flexible and accommodating</a:t>
            </a:r>
          </a:p>
          <a:p>
            <a:pPr marL="971550" lvl="1" indent="-285750"/>
            <a:r>
              <a:rPr lang="en-US" dirty="0"/>
              <a:t>Social protection</a:t>
            </a:r>
          </a:p>
          <a:p>
            <a:pPr marL="971550" lvl="1" indent="-285750"/>
            <a:r>
              <a:rPr lang="en-US" dirty="0"/>
              <a:t>Higher barriers of entry</a:t>
            </a:r>
          </a:p>
          <a:p>
            <a:pPr marL="971550" lvl="1" indent="-285750"/>
            <a:r>
              <a:rPr lang="en-US" dirty="0"/>
              <a:t>Recruiting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8966923-79DC-3445-A72F-1E64FFED1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4DEE6430-39D4-274B-89E9-10C8F4C5B85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396623-E97B-5546-8A65-0A5C50C58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0244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C5905F-B65F-3A44-A4E9-FD87C8187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CA253ABC-8DA8-764E-A7D3-1DAADAEDC8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756" y="2166144"/>
            <a:ext cx="4445000" cy="31750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F67793A-C82D-BD43-A65D-318FA54ED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C4C38CA0-CF5C-214D-A269-92271465AC7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A58FABC-CE27-1F43-BF51-FB2F2826D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537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03C8FDE-FB2C-49BC-9093-4D3BABA9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Cartel Structure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1CE4224-1FF5-4501-AC72-A434A3612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27F39E4E-13EB-4C88-8D11-652D45590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xmlns="" id="{FA12D43F-1D79-4375-8479-43463611111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/>
              <a:t>Simple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93AA25-7D6E-435F-A3E5-6E9FC7EDA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3</a:t>
            </a:fld>
            <a:endParaRPr lang="es-CO" dirty="0"/>
          </a:p>
        </p:txBody>
      </p:sp>
      <p:pic>
        <p:nvPicPr>
          <p:cNvPr id="7" name="Content Placeholder 3" descr="cartel structure simple.png"/>
          <p:cNvPicPr>
            <a:picLocks noChangeAspect="1"/>
          </p:cNvPicPr>
          <p:nvPr/>
        </p:nvPicPr>
        <p:blipFill>
          <a:blip r:embed="rId2"/>
          <a:srcRect t="-4172" b="-4172"/>
          <a:stretch>
            <a:fillRect/>
          </a:stretch>
        </p:blipFill>
        <p:spPr>
          <a:xfrm>
            <a:off x="457200" y="16002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1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Cartel Structure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Multiple Levels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4</a:t>
            </a:fld>
            <a:endParaRPr lang="es-CO" dirty="0"/>
          </a:p>
        </p:txBody>
      </p:sp>
      <p:pic>
        <p:nvPicPr>
          <p:cNvPr id="7" name="Content Placeholder 3" descr="cartel structure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299" r="-3299"/>
          <a:stretch>
            <a:fillRect/>
          </a:stretch>
        </p:blipFill>
        <p:spPr>
          <a:xfrm>
            <a:off x="1614074" y="2116868"/>
            <a:ext cx="5952364" cy="3273552"/>
          </a:xfrm>
        </p:spPr>
      </p:pic>
    </p:spTree>
    <p:extLst>
      <p:ext uri="{BB962C8B-B14F-4D97-AF65-F5344CB8AC3E}">
        <p14:creationId xmlns:p14="http://schemas.microsoft.com/office/powerpoint/2010/main" val="6227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Cartel Structure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Multi-layered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5</a:t>
            </a:fld>
            <a:endParaRPr lang="es-CO" dirty="0"/>
          </a:p>
        </p:txBody>
      </p:sp>
      <p:pic>
        <p:nvPicPr>
          <p:cNvPr id="7" name="Content Placeholder 4" descr="cartel structure chaotic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651" r="-2651"/>
          <a:stretch>
            <a:fillRect/>
          </a:stretch>
        </p:blipFill>
        <p:spPr>
          <a:xfrm>
            <a:off x="346076" y="918582"/>
            <a:ext cx="8075756" cy="4441358"/>
          </a:xfrm>
        </p:spPr>
      </p:pic>
    </p:spTree>
    <p:extLst>
      <p:ext uri="{BB962C8B-B14F-4D97-AF65-F5344CB8AC3E}">
        <p14:creationId xmlns:p14="http://schemas.microsoft.com/office/powerpoint/2010/main" val="99392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6</a:t>
            </a:fld>
            <a:endParaRPr lang="es-CO" dirty="0"/>
          </a:p>
        </p:txBody>
      </p:sp>
      <p:pic>
        <p:nvPicPr>
          <p:cNvPr id="7" name="Content Placeholder 3" descr="expanding portfolio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696" r="-3696"/>
          <a:stretch>
            <a:fillRect/>
          </a:stretch>
        </p:blipFill>
        <p:spPr>
          <a:xfrm>
            <a:off x="1591906" y="2104676"/>
            <a:ext cx="5996701" cy="3297936"/>
          </a:xfrm>
        </p:spPr>
      </p:pic>
    </p:spTree>
    <p:extLst>
      <p:ext uri="{BB962C8B-B14F-4D97-AF65-F5344CB8AC3E}">
        <p14:creationId xmlns:p14="http://schemas.microsoft.com/office/powerpoint/2010/main" val="1860733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7</a:t>
            </a:fld>
            <a:endParaRPr lang="es-CO" dirty="0"/>
          </a:p>
        </p:txBody>
      </p:sp>
      <p:pic>
        <p:nvPicPr>
          <p:cNvPr id="7" name="Content Placeholder 3" descr="zetas_in_guatemala_organizational_chart.png"/>
          <p:cNvPicPr>
            <a:picLocks noChangeAspect="1"/>
          </p:cNvPicPr>
          <p:nvPr/>
        </p:nvPicPr>
        <p:blipFill>
          <a:blip r:embed="rId2"/>
          <a:srcRect l="-49597" r="-49597"/>
          <a:stretch>
            <a:fillRect/>
          </a:stretch>
        </p:blipFill>
        <p:spPr>
          <a:xfrm>
            <a:off x="457200" y="16002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63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8</a:t>
            </a:fld>
            <a:endParaRPr lang="es-CO" dirty="0"/>
          </a:p>
        </p:txBody>
      </p:sp>
      <p:pic>
        <p:nvPicPr>
          <p:cNvPr id="7" name="Content Placeholder 3" descr="zetas_in_guatemala_the_money_chart.png"/>
          <p:cNvPicPr>
            <a:picLocks noChangeAspect="1"/>
          </p:cNvPicPr>
          <p:nvPr/>
        </p:nvPicPr>
        <p:blipFill>
          <a:blip r:embed="rId2"/>
          <a:srcRect l="-31175" r="-31175"/>
          <a:stretch>
            <a:fillRect/>
          </a:stretch>
        </p:blipFill>
        <p:spPr>
          <a:xfrm>
            <a:off x="457200" y="1600200"/>
            <a:ext cx="8229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80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52" y="490944"/>
            <a:ext cx="8604429" cy="499436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839893" y="888408"/>
            <a:ext cx="6753225" cy="406400"/>
          </a:xfrm>
        </p:spPr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46834CB-D727-49F7-B60C-4767C3CDE045}" type="slidenum">
              <a:rPr lang="es-CO" smtClean="0"/>
              <a:pPr/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944403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INSIGHT CRIME">
      <a:dk1>
        <a:srgbClr val="1A1A1A"/>
      </a:dk1>
      <a:lt1>
        <a:srgbClr val="FFFFFF"/>
      </a:lt1>
      <a:dk2>
        <a:srgbClr val="868686"/>
      </a:dk2>
      <a:lt2>
        <a:srgbClr val="C2C3C3"/>
      </a:lt2>
      <a:accent1>
        <a:srgbClr val="F7F6F5"/>
      </a:accent1>
      <a:accent2>
        <a:srgbClr val="F4B018"/>
      </a:accent2>
      <a:accent3>
        <a:srgbClr val="6F031C"/>
      </a:accent3>
      <a:accent4>
        <a:srgbClr val="1B3E72"/>
      </a:accent4>
      <a:accent5>
        <a:srgbClr val="189E98"/>
      </a:accent5>
      <a:accent6>
        <a:srgbClr val="FFFFFF"/>
      </a:accent6>
      <a:hlink>
        <a:srgbClr val="6F031C"/>
      </a:hlink>
      <a:folHlink>
        <a:srgbClr val="868686"/>
      </a:folHlink>
    </a:clrScheme>
    <a:fontScheme name="INSIGHT CRIME">
      <a:majorFont>
        <a:latin typeface="Franklin Gothic Medium"/>
        <a:ea typeface=""/>
        <a:cs typeface=""/>
      </a:majorFont>
      <a:minorFont>
        <a:latin typeface="Georgia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</TotalTime>
  <Words>54</Words>
  <Application>Microsoft Office PowerPoint</Application>
  <PresentationFormat>Letter Paper (8.5x11 in)</PresentationFormat>
  <Paragraphs>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Franklin Gothic Medium</vt:lpstr>
      <vt:lpstr>Georgia</vt:lpstr>
      <vt:lpstr>Tema de Office</vt:lpstr>
      <vt:lpstr>Los Zetas vs. CJNG</vt:lpstr>
      <vt:lpstr>PowerPoint Presentation</vt:lpstr>
      <vt:lpstr>Cartel Structure</vt:lpstr>
      <vt:lpstr>Cartel Structure</vt:lpstr>
      <vt:lpstr>Cartel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Zetas vs. CJNG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Isabel Rico Quevedo</dc:creator>
  <cp:lastModifiedBy>WWICS-Guest</cp:lastModifiedBy>
  <cp:revision>24</cp:revision>
  <dcterms:created xsi:type="dcterms:W3CDTF">2018-01-15T21:28:45Z</dcterms:created>
  <dcterms:modified xsi:type="dcterms:W3CDTF">2018-02-13T14:03:20Z</dcterms:modified>
</cp:coreProperties>
</file>