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91" r:id="rId2"/>
    <p:sldId id="514" r:id="rId3"/>
    <p:sldId id="492" r:id="rId4"/>
    <p:sldId id="504" r:id="rId5"/>
    <p:sldId id="505" r:id="rId6"/>
    <p:sldId id="516" r:id="rId7"/>
    <p:sldId id="515" r:id="rId8"/>
    <p:sldId id="517" r:id="rId9"/>
    <p:sldId id="519" r:id="rId10"/>
    <p:sldId id="518" r:id="rId11"/>
    <p:sldId id="502" r:id="rId12"/>
    <p:sldId id="513" r:id="rId13"/>
    <p:sldId id="488" r:id="rId14"/>
    <p:sldId id="510" r:id="rId15"/>
    <p:sldId id="506" r:id="rId16"/>
    <p:sldId id="507" r:id="rId17"/>
    <p:sldId id="508" r:id="rId18"/>
    <p:sldId id="511" r:id="rId19"/>
    <p:sldId id="512" r:id="rId20"/>
    <p:sldId id="509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adalupe Correa" initials="GC" lastIdx="0" clrIdx="0">
    <p:extLst>
      <p:ext uri="{19B8F6BF-5375-455C-9EA6-DF929625EA0E}">
        <p15:presenceInfo xmlns:p15="http://schemas.microsoft.com/office/powerpoint/2012/main" userId="b7bd58847ad8c8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8B0FAD"/>
    <a:srgbClr val="D68110"/>
    <a:srgbClr val="D8A30E"/>
    <a:srgbClr val="E8BA12"/>
    <a:srgbClr val="ECBD1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3FAE4-E47D-4A8D-9CBB-3AF112977F8A}" type="datetimeFigureOut">
              <a:rPr lang="pl-PL" smtClean="0"/>
              <a:pPr/>
              <a:t>2018-02-13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F6FE8-0510-4612-9337-A108E9B3EA0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870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6FE8-0510-4612-9337-A108E9B3EA0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538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t="-38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t="-38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984" y="4775169"/>
            <a:ext cx="8206097" cy="1880817"/>
          </a:xfrm>
        </p:spPr>
        <p:txBody>
          <a:bodyPr>
            <a:noAutofit/>
          </a:bodyPr>
          <a:lstStyle/>
          <a:p>
            <a:r>
              <a:rPr lang="es-MX" sz="3400" b="1" dirty="0">
                <a:solidFill>
                  <a:srgbClr val="ECBD12"/>
                </a:solidFill>
              </a:rPr>
              <a:t/>
            </a:r>
            <a:br>
              <a:rPr lang="es-MX" sz="3400" b="1" dirty="0">
                <a:solidFill>
                  <a:srgbClr val="ECBD12"/>
                </a:solidFill>
              </a:rPr>
            </a:br>
            <a:r>
              <a:rPr lang="es-MX" sz="3400" b="1" dirty="0">
                <a:solidFill>
                  <a:srgbClr val="ECBD12"/>
                </a:solidFill>
              </a:rPr>
              <a:t/>
            </a:r>
            <a:br>
              <a:rPr lang="es-MX" sz="3400" b="1" dirty="0">
                <a:solidFill>
                  <a:srgbClr val="ECBD12"/>
                </a:solidFill>
              </a:rPr>
            </a:br>
            <a:r>
              <a:rPr lang="es-MX" sz="3600" b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MX" sz="36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s-MX" sz="2800" b="1" dirty="0"/>
              <a:t>Guadalupe Correa-Cabrera</a:t>
            </a:r>
            <a:r>
              <a:rPr lang="es-MX" sz="2400" b="1" dirty="0"/>
              <a:t/>
            </a:r>
            <a:br>
              <a:rPr lang="es-MX" sz="2400" b="1" dirty="0"/>
            </a:br>
            <a:r>
              <a:rPr lang="es-MX" sz="2200" b="1" dirty="0">
                <a:solidFill>
                  <a:srgbClr val="008000"/>
                </a:solidFill>
              </a:rPr>
              <a:t>George Mason University</a:t>
            </a: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 err="1"/>
              <a:t>Schar</a:t>
            </a:r>
            <a:r>
              <a:rPr lang="es-MX" sz="2200" dirty="0"/>
              <a:t> </a:t>
            </a:r>
            <a:r>
              <a:rPr lang="es-MX" sz="2200" dirty="0" err="1"/>
              <a:t>School</a:t>
            </a:r>
            <a:r>
              <a:rPr lang="es-MX" sz="2200" dirty="0"/>
              <a:t> </a:t>
            </a:r>
            <a:r>
              <a:rPr lang="es-MX" sz="2200" dirty="0" err="1"/>
              <a:t>of</a:t>
            </a:r>
            <a:r>
              <a:rPr lang="es-MX" sz="2200" dirty="0"/>
              <a:t> </a:t>
            </a:r>
            <a:r>
              <a:rPr lang="es-MX" sz="2200" dirty="0" err="1"/>
              <a:t>Policy</a:t>
            </a:r>
            <a:r>
              <a:rPr lang="es-MX" sz="2200" dirty="0"/>
              <a:t> and Government</a:t>
            </a:r>
            <a:r>
              <a:rPr lang="es-MX" sz="2200" dirty="0">
                <a:solidFill>
                  <a:srgbClr val="FF0000"/>
                </a:solidFill>
              </a:rPr>
              <a:t/>
            </a:r>
            <a:br>
              <a:rPr lang="es-MX" sz="2200" dirty="0">
                <a:solidFill>
                  <a:srgbClr val="FF0000"/>
                </a:solidFill>
              </a:rPr>
            </a:br>
            <a:r>
              <a:rPr lang="es-MX" sz="1800" b="1" dirty="0"/>
              <a:t/>
            </a:r>
            <a:br>
              <a:rPr lang="es-MX" sz="1800" b="1" dirty="0"/>
            </a:br>
            <a:r>
              <a:rPr lang="en-US" sz="2800" b="1" dirty="0">
                <a:solidFill>
                  <a:srgbClr val="FF0000"/>
                </a:solidFill>
              </a:rPr>
              <a:t>The Wilson Center</a:t>
            </a:r>
            <a:r>
              <a:rPr lang="es-MX" sz="1800" b="1" dirty="0"/>
              <a:t/>
            </a:r>
            <a:br>
              <a:rPr lang="es-MX" sz="1800" b="1" dirty="0"/>
            </a:br>
            <a:r>
              <a:rPr lang="es-MX" sz="1800" dirty="0"/>
              <a:t>February 13, 2018</a:t>
            </a:r>
            <a:br>
              <a:rPr lang="es-MX" sz="1800" dirty="0"/>
            </a:br>
            <a:r>
              <a:rPr lang="es-MX" sz="1800" dirty="0"/>
              <a:t>Washington, DC</a:t>
            </a:r>
            <a:br>
              <a:rPr lang="es-MX" sz="18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400" dirty="0">
                <a:solidFill>
                  <a:srgbClr val="FF0000"/>
                </a:solidFill>
              </a:rPr>
              <a:t/>
            </a:r>
            <a:br>
              <a:rPr lang="es-MX" sz="2400" dirty="0">
                <a:solidFill>
                  <a:srgbClr val="FF0000"/>
                </a:solidFill>
              </a:rPr>
            </a:br>
            <a:r>
              <a:rPr lang="es-MX" sz="2200" dirty="0"/>
              <a:t/>
            </a:r>
            <a:br>
              <a:rPr lang="es-MX" sz="2200" dirty="0"/>
            </a:br>
            <a:r>
              <a:rPr lang="es-MX" sz="2200" dirty="0"/>
              <a:t/>
            </a:r>
            <a:br>
              <a:rPr lang="es-MX" sz="2200" dirty="0"/>
            </a:br>
            <a:endParaRPr lang="es-MX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1077341-CC91-46B0-9D3B-FEC674EB6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4132" y="4869435"/>
            <a:ext cx="1482884" cy="10926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EFF2D172-B040-4FB4-8DED-849B8026D955}"/>
              </a:ext>
            </a:extLst>
          </p:cNvPr>
          <p:cNvSpPr/>
          <p:nvPr/>
        </p:nvSpPr>
        <p:spPr>
          <a:xfrm>
            <a:off x="725490" y="594589"/>
            <a:ext cx="7816756" cy="13037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9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INC:</a:t>
            </a:r>
            <a:endParaRPr lang="en-US" sz="9600" b="1" cap="none" spc="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8735837-DFC6-4730-BB9B-7E8A332E0484}"/>
              </a:ext>
            </a:extLst>
          </p:cNvPr>
          <p:cNvSpPr/>
          <p:nvPr/>
        </p:nvSpPr>
        <p:spPr>
          <a:xfrm>
            <a:off x="611654" y="1580588"/>
            <a:ext cx="78167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Criminal Corporations, Energy and Civil War in Mexico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D7D6AA0-1329-4135-8D1B-4BD9A4A3D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185" y="5943160"/>
            <a:ext cx="2443397" cy="6405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F2E41CC-70A6-4407-8E1A-153BAFB41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920" y="4435929"/>
            <a:ext cx="1330132" cy="133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77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onstellis">
            <a:extLst>
              <a:ext uri="{FF2B5EF4-FFF2-40B4-BE49-F238E27FC236}">
                <a16:creationId xmlns:a16="http://schemas.microsoft.com/office/drawing/2014/main" xmlns="" id="{B2596AD9-4E2D-452E-8311-C2D6624BD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446" y="-308911"/>
            <a:ext cx="6389108" cy="17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4CE0AB8-E483-4767-95B6-60609E12E7CA}"/>
              </a:ext>
            </a:extLst>
          </p:cNvPr>
          <p:cNvSpPr txBox="1"/>
          <p:nvPr/>
        </p:nvSpPr>
        <p:spPr>
          <a:xfrm>
            <a:off x="351166" y="1502688"/>
            <a:ext cx="833563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WHO WE ARE</a:t>
            </a:r>
          </a:p>
          <a:p>
            <a:r>
              <a:rPr lang="en-US" dirty="0"/>
              <a:t>We are the leading provider of risk management, humanitarian, social intelligence, training and operational support services to government and commercial clients throughout the world. </a:t>
            </a:r>
            <a:r>
              <a:rPr lang="en-US" dirty="0" err="1"/>
              <a:t>Constellis</a:t>
            </a:r>
            <a:r>
              <a:rPr lang="en-US" dirty="0"/>
              <a:t> combines the legacy capabilities and experience of </a:t>
            </a:r>
            <a:r>
              <a:rPr lang="en-US" b="1" dirty="0">
                <a:solidFill>
                  <a:srgbClr val="FF0000"/>
                </a:solidFill>
              </a:rPr>
              <a:t>ACADEMI</a:t>
            </a:r>
            <a:r>
              <a:rPr lang="en-US" b="1" dirty="0"/>
              <a:t>, Triple Canopy, Olive Group, </a:t>
            </a:r>
            <a:r>
              <a:rPr lang="en-US" b="1" dirty="0" err="1"/>
              <a:t>Centerra</a:t>
            </a:r>
            <a:r>
              <a:rPr lang="en-US" b="1" dirty="0"/>
              <a:t>, OMNIPLEX, TDI, AMK9, Edinburgh International, Strategic Social and all of their affiliates</a:t>
            </a:r>
            <a:r>
              <a:rPr lang="en-US" dirty="0"/>
              <a:t>. This consolidation of companies under the </a:t>
            </a:r>
            <a:r>
              <a:rPr lang="en-US" dirty="0" err="1"/>
              <a:t>Constellis</a:t>
            </a:r>
            <a:r>
              <a:rPr lang="en-US" dirty="0"/>
              <a:t> name allows our clients to rely on a single partner and project experience that spans the globe. At </a:t>
            </a:r>
            <a:r>
              <a:rPr lang="en-US" dirty="0" err="1"/>
              <a:t>Constellis</a:t>
            </a:r>
            <a:r>
              <a:rPr lang="en-US" dirty="0"/>
              <a:t>, our number one mission is to secure success for our customers. Our forward-thinking solutions span a broad range of synergistic services, including </a:t>
            </a:r>
            <a:r>
              <a:rPr lang="en-US" b="1" dirty="0"/>
              <a:t>background investigations, social intelligence tools, advanced training capabilities, logistics and life support, UAV systems, global tracking technology, fire protection and medical services, information security and crisis response mitigation</a:t>
            </a:r>
            <a:r>
              <a:rPr lang="en-US" dirty="0"/>
              <a:t>. </a:t>
            </a:r>
            <a:r>
              <a:rPr lang="en-US" dirty="0" err="1"/>
              <a:t>Constellis</a:t>
            </a:r>
            <a:r>
              <a:rPr lang="en-US" dirty="0"/>
              <a:t> leverages our employees’ unparalleled dedication and </a:t>
            </a:r>
            <a:r>
              <a:rPr lang="en-US" b="1" dirty="0"/>
              <a:t>passion for </a:t>
            </a:r>
            <a:r>
              <a:rPr lang="en-US" b="1" dirty="0">
                <a:solidFill>
                  <a:srgbClr val="FF0000"/>
                </a:solidFill>
              </a:rPr>
              <a:t>creating a safer world </a:t>
            </a:r>
            <a:r>
              <a:rPr lang="en-US" b="1" dirty="0"/>
              <a:t>while upholding the highest standards of compliance, quality and integrity</a:t>
            </a:r>
            <a:r>
              <a:rPr lang="en-US" dirty="0"/>
              <a:t>. With a global network of partners and resources, next generation technology platforms and local, in-depth market expertise, we deliver tailored, cost-effective solutions to support rapidly changing and emerging client needs. Currently, </a:t>
            </a:r>
            <a:r>
              <a:rPr lang="en-US" dirty="0" err="1"/>
              <a:t>Constellis</a:t>
            </a:r>
            <a:r>
              <a:rPr lang="en-US" dirty="0"/>
              <a:t> employs more than 20,000 personnel in over 45 countries in some of the world’s most challenging environments.</a:t>
            </a:r>
          </a:p>
        </p:txBody>
      </p:sp>
    </p:spTree>
    <p:extLst>
      <p:ext uri="{BB962C8B-B14F-4D97-AF65-F5344CB8AC3E}">
        <p14:creationId xmlns:p14="http://schemas.microsoft.com/office/powerpoint/2010/main" val="1815185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7BFBF4B-8A0F-47A1-BBC8-F778680BB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934" y="0"/>
            <a:ext cx="52142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63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9FB52BE0-2DFA-4841-BB1C-03BA6C048E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27" t="-19477" r="-633" b="22075"/>
          <a:stretch/>
        </p:blipFill>
        <p:spPr>
          <a:xfrm>
            <a:off x="164892" y="-1567972"/>
            <a:ext cx="8201279" cy="842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23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2202612" y="1475623"/>
            <a:ext cx="4891905" cy="104836"/>
          </a:xfrm>
          <a:prstGeom prst="rect">
            <a:avLst/>
          </a:prstGeom>
          <a:solidFill>
            <a:srgbClr val="ECBD12"/>
          </a:solidFill>
          <a:ln>
            <a:solidFill>
              <a:srgbClr val="ECBD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ECBD1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97D3685-66B0-45DA-BE9B-DC6E72EB9C78}"/>
              </a:ext>
            </a:extLst>
          </p:cNvPr>
          <p:cNvSpPr txBox="1"/>
          <p:nvPr/>
        </p:nvSpPr>
        <p:spPr>
          <a:xfrm>
            <a:off x="667062" y="1843950"/>
            <a:ext cx="78098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The present analysis does not suggest causation, intentionality, nor a conspiracy by transnational energy and security companies with the aim of generating a chaotic situation in Mexico that would end up furthering their corporate interests. </a:t>
            </a:r>
            <a:r>
              <a:rPr lang="en-US" sz="3000" b="1" dirty="0">
                <a:solidFill>
                  <a:srgbClr val="FF0000"/>
                </a:solidFill>
              </a:rPr>
              <a:t>Any similarity between the Zetas business model and these corporations is merely coincidental.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FC85A1-318A-46FE-AFF5-197DC97AF966}"/>
              </a:ext>
            </a:extLst>
          </p:cNvPr>
          <p:cNvSpPr/>
          <p:nvPr/>
        </p:nvSpPr>
        <p:spPr>
          <a:xfrm>
            <a:off x="2202613" y="644625"/>
            <a:ext cx="4948534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60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008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71703FB-D85B-4A8A-9B0B-E5CB5D370005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1A45B94-946A-44C9-9581-80E9122CE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131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FC85A1-318A-46FE-AFF5-197DC97AF966}"/>
              </a:ext>
            </a:extLst>
          </p:cNvPr>
          <p:cNvSpPr/>
          <p:nvPr/>
        </p:nvSpPr>
        <p:spPr>
          <a:xfrm>
            <a:off x="765605" y="320867"/>
            <a:ext cx="7612790" cy="117570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4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Who benefits? </a:t>
            </a:r>
          </a:p>
          <a:p>
            <a:pPr algn="ctr">
              <a:lnSpc>
                <a:spcPct val="80000"/>
              </a:lnSpc>
            </a:pPr>
            <a:r>
              <a:rPr lang="en-US" sz="44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Or who will potentially benefit?</a:t>
            </a:r>
            <a:endParaRPr lang="en-US" sz="4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71703FB-D85B-4A8A-9B0B-E5CB5D370005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1A45B94-946A-44C9-9581-80E9122CE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FECF45B3-8F70-4907-8535-8BC94EF391C3}"/>
              </a:ext>
            </a:extLst>
          </p:cNvPr>
          <p:cNvSpPr txBox="1">
            <a:spLocks/>
          </p:cNvSpPr>
          <p:nvPr/>
        </p:nvSpPr>
        <p:spPr>
          <a:xfrm>
            <a:off x="550023" y="1629342"/>
            <a:ext cx="8043954" cy="35993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-9144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3600" dirty="0"/>
              <a:t>Corporate actors in the energy sector</a:t>
            </a:r>
          </a:p>
          <a:p>
            <a:pPr marL="914400" indent="-9144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3600" dirty="0"/>
              <a:t>Transnational financial companies</a:t>
            </a:r>
          </a:p>
          <a:p>
            <a:pPr marL="914400" indent="-9144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3600" dirty="0"/>
              <a:t>Private security firms (including private prison companies)</a:t>
            </a:r>
          </a:p>
          <a:p>
            <a:pPr marL="914400" indent="-914400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3600" dirty="0"/>
              <a:t>The U.S. border-security/military-industrial complex</a:t>
            </a:r>
          </a:p>
        </p:txBody>
      </p:sp>
    </p:spTree>
    <p:extLst>
      <p:ext uri="{BB962C8B-B14F-4D97-AF65-F5344CB8AC3E}">
        <p14:creationId xmlns:p14="http://schemas.microsoft.com/office/powerpoint/2010/main" val="640322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2478288" y="81880"/>
            <a:ext cx="4187428" cy="68326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2011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 descr="are-de-influencia-de-los-zetas">
            <a:extLst>
              <a:ext uri="{FF2B5EF4-FFF2-40B4-BE49-F238E27FC236}">
                <a16:creationId xmlns:a16="http://schemas.microsoft.com/office/drawing/2014/main" xmlns="" id="{7B08F441-EE70-4755-A884-3C2740E9CE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52" y="779892"/>
            <a:ext cx="7427495" cy="59355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8095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2573666" y="8188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B80EEBC-3230-4318-AB94-31C93DB55F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1368" y="779892"/>
            <a:ext cx="8101264" cy="585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72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2573666" y="8188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 descr="proven">
            <a:extLst>
              <a:ext uri="{FF2B5EF4-FFF2-40B4-BE49-F238E27FC236}">
                <a16:creationId xmlns:a16="http://schemas.microsoft.com/office/drawing/2014/main" xmlns="" id="{3E0FCF37-4EA7-41A2-B445-A3E2A61139D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69" y="746393"/>
            <a:ext cx="6978316" cy="59997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7473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2573666" y="8188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CBEF3F5-6D36-4D54-824F-F5E18D5ABF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98358" y="779892"/>
            <a:ext cx="7347284" cy="585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54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2573666" y="20180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F7139EE-B284-4ED6-B86E-F6A64B7918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62" y="944379"/>
            <a:ext cx="8484035" cy="538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17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FC85A1-318A-46FE-AFF5-197DC97AF966}"/>
              </a:ext>
            </a:extLst>
          </p:cNvPr>
          <p:cNvSpPr/>
          <p:nvPr/>
        </p:nvSpPr>
        <p:spPr>
          <a:xfrm>
            <a:off x="1622635" y="510679"/>
            <a:ext cx="5898731" cy="100085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2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72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38EECF6-1C19-432A-B167-22C306A9C45A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6D7B9D9-6519-4FAE-967F-9E231B872F98}"/>
              </a:ext>
            </a:extLst>
          </p:cNvPr>
          <p:cNvSpPr txBox="1"/>
          <p:nvPr/>
        </p:nvSpPr>
        <p:spPr>
          <a:xfrm>
            <a:off x="509665" y="1723865"/>
            <a:ext cx="8136603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spcAft>
                <a:spcPts val="1800"/>
              </a:spcAft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/>
              <a:t>A Transnational Criminal Corporation</a:t>
            </a:r>
          </a:p>
          <a:p>
            <a:pPr marL="857250" indent="-857250">
              <a:spcAft>
                <a:spcPts val="1800"/>
              </a:spcAft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/>
              <a:t>A Modern Civil War</a:t>
            </a:r>
          </a:p>
          <a:p>
            <a:pPr marL="857250" indent="-857250">
              <a:spcAft>
                <a:spcPts val="1800"/>
              </a:spcAft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>
                <a:solidFill>
                  <a:srgbClr val="FF0000"/>
                </a:solidFill>
              </a:rPr>
              <a:t>Mexico’s Energy Sector</a:t>
            </a:r>
          </a:p>
          <a:p>
            <a:pPr marL="857250" indent="-857250"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>
                <a:solidFill>
                  <a:srgbClr val="FF0000"/>
                </a:solidFill>
              </a:rPr>
              <a:t>Los Zetas and Three Successful Corporate Models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4C71805-95AE-49AC-8658-19806A1A0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42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2573666" y="8188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CF0B0A3-25F6-4B48-8ECE-10136DBBC6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53" y="681972"/>
            <a:ext cx="7892715" cy="60941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9437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FC85A1-318A-46FE-AFF5-197DC97AF966}"/>
              </a:ext>
            </a:extLst>
          </p:cNvPr>
          <p:cNvSpPr/>
          <p:nvPr/>
        </p:nvSpPr>
        <p:spPr>
          <a:xfrm>
            <a:off x="1241348" y="326844"/>
            <a:ext cx="6661311" cy="143853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54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LA COMPAÑÍA:</a:t>
            </a:r>
          </a:p>
          <a:p>
            <a:pPr algn="ctr">
              <a:lnSpc>
                <a:spcPct val="80000"/>
              </a:lnSpc>
            </a:pPr>
            <a:r>
              <a:rPr lang="en-US" sz="54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The CDG and Los Zetas</a:t>
            </a:r>
            <a:endParaRPr lang="en-US" sz="5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38EECF6-1C19-432A-B167-22C306A9C45A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F24D21E-98B2-4C5D-B38C-7EF890C09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  <p:pic>
        <p:nvPicPr>
          <p:cNvPr id="12" name="Picture 2" descr="http://media.reporternews.com/media/img/photos/2012/09/30/221617_t607.JPG">
            <a:extLst>
              <a:ext uri="{FF2B5EF4-FFF2-40B4-BE49-F238E27FC236}">
                <a16:creationId xmlns:a16="http://schemas.microsoft.com/office/drawing/2014/main" xmlns="" id="{A90DC85C-CF61-42A9-B770-B522E41A3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" y="1914971"/>
            <a:ext cx="2466576" cy="3730274"/>
          </a:xfrm>
          <a:prstGeom prst="rect">
            <a:avLst/>
          </a:prstGeom>
          <a:noFill/>
        </p:spPr>
      </p:pic>
      <p:pic>
        <p:nvPicPr>
          <p:cNvPr id="13" name="Picture 4" descr="http://mediosfera.files.wordpress.com/2010/08/escudo_de__los_zetas1.jpg">
            <a:extLst>
              <a:ext uri="{FF2B5EF4-FFF2-40B4-BE49-F238E27FC236}">
                <a16:creationId xmlns:a16="http://schemas.microsoft.com/office/drawing/2014/main" xmlns="" id="{97D50995-498D-4C69-B7D0-C4CB19615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8249" y="1914971"/>
            <a:ext cx="3291416" cy="3730274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F2BBA9E-44E1-4B27-8E82-9131498D9A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" t="12052" r="374" b="20030"/>
          <a:stretch/>
        </p:blipFill>
        <p:spPr>
          <a:xfrm>
            <a:off x="6069898" y="2121063"/>
            <a:ext cx="2982662" cy="331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45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FC85A1-318A-46FE-AFF5-197DC97AF966}"/>
              </a:ext>
            </a:extLst>
          </p:cNvPr>
          <p:cNvSpPr/>
          <p:nvPr/>
        </p:nvSpPr>
        <p:spPr>
          <a:xfrm>
            <a:off x="2573666" y="8188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38EECF6-1C19-432A-B167-22C306A9C45A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CF9DBF3-4427-4AF3-8046-1BB7AC2B364F}"/>
              </a:ext>
            </a:extLst>
          </p:cNvPr>
          <p:cNvGrpSpPr/>
          <p:nvPr/>
        </p:nvGrpSpPr>
        <p:grpSpPr>
          <a:xfrm>
            <a:off x="239842" y="674557"/>
            <a:ext cx="8574373" cy="5108370"/>
            <a:chOff x="510524" y="548680"/>
            <a:chExt cx="8109120" cy="5256584"/>
          </a:xfrm>
        </p:grpSpPr>
        <p:pic>
          <p:nvPicPr>
            <p:cNvPr id="7" name="Picture 2" descr="http://mediosfera.files.wordpress.com/2010/08/pistola-con-diamantes-300x201.jpg">
              <a:extLst>
                <a:ext uri="{FF2B5EF4-FFF2-40B4-BE49-F238E27FC236}">
                  <a16:creationId xmlns:a16="http://schemas.microsoft.com/office/drawing/2014/main" xmlns="" id="{DB52A721-77D6-4130-887C-C847784D7F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1086" y="3427876"/>
              <a:ext cx="3844890" cy="2346573"/>
            </a:xfrm>
            <a:prstGeom prst="rect">
              <a:avLst/>
            </a:prstGeom>
            <a:noFill/>
          </p:spPr>
        </p:pic>
        <p:pic>
          <p:nvPicPr>
            <p:cNvPr id="8" name="Picture 4" descr="http://mediosfera.files.wordpress.com/2010/08/medalla-de-los-zetas.jpg">
              <a:extLst>
                <a:ext uri="{FF2B5EF4-FFF2-40B4-BE49-F238E27FC236}">
                  <a16:creationId xmlns:a16="http://schemas.microsoft.com/office/drawing/2014/main" xmlns="" id="{28173ED9-669F-4A7C-AD57-9CCC5A4672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0524" y="548680"/>
              <a:ext cx="3845452" cy="2808312"/>
            </a:xfrm>
            <a:prstGeom prst="rect">
              <a:avLst/>
            </a:prstGeom>
            <a:noFill/>
          </p:spPr>
        </p:pic>
        <p:pic>
          <p:nvPicPr>
            <p:cNvPr id="11" name="Picture 8" descr="http://mediosfera.files.wordpress.com/2010/08/1.jpg">
              <a:extLst>
                <a:ext uri="{FF2B5EF4-FFF2-40B4-BE49-F238E27FC236}">
                  <a16:creationId xmlns:a16="http://schemas.microsoft.com/office/drawing/2014/main" xmlns="" id="{716EC802-5B4C-4935-A9CE-2C2AFF613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56450" y="548680"/>
              <a:ext cx="4163194" cy="5256584"/>
            </a:xfrm>
            <a:prstGeom prst="rect">
              <a:avLst/>
            </a:prstGeom>
            <a:noFill/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2734475-D5FA-4798-B0D9-51FF6E6650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xmlns="" id="{4FF22D40-391B-4ED0-B82B-5FBA34409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0338" y="3391570"/>
            <a:ext cx="2231477" cy="236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2149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743200" y="1727467"/>
            <a:ext cx="3355013" cy="31861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456839" y="810098"/>
            <a:ext cx="6240974" cy="5776440"/>
            <a:chOff x="1937750" y="938263"/>
            <a:chExt cx="4555246" cy="3877955"/>
          </a:xfrm>
        </p:grpSpPr>
        <p:sp>
          <p:nvSpPr>
            <p:cNvPr id="10" name="Freeform 9"/>
            <p:cNvSpPr/>
            <p:nvPr/>
          </p:nvSpPr>
          <p:spPr>
            <a:xfrm>
              <a:off x="3305512" y="938263"/>
              <a:ext cx="1719432" cy="891309"/>
            </a:xfrm>
            <a:custGeom>
              <a:avLst/>
              <a:gdLst>
                <a:gd name="connsiteX0" fmla="*/ 0 w 1719432"/>
                <a:gd name="connsiteY0" fmla="*/ 148554 h 891309"/>
                <a:gd name="connsiteX1" fmla="*/ 148554 w 1719432"/>
                <a:gd name="connsiteY1" fmla="*/ 0 h 891309"/>
                <a:gd name="connsiteX2" fmla="*/ 1570878 w 1719432"/>
                <a:gd name="connsiteY2" fmla="*/ 0 h 891309"/>
                <a:gd name="connsiteX3" fmla="*/ 1719432 w 1719432"/>
                <a:gd name="connsiteY3" fmla="*/ 148554 h 891309"/>
                <a:gd name="connsiteX4" fmla="*/ 1719432 w 1719432"/>
                <a:gd name="connsiteY4" fmla="*/ 742755 h 891309"/>
                <a:gd name="connsiteX5" fmla="*/ 1570878 w 1719432"/>
                <a:gd name="connsiteY5" fmla="*/ 891309 h 891309"/>
                <a:gd name="connsiteX6" fmla="*/ 148554 w 1719432"/>
                <a:gd name="connsiteY6" fmla="*/ 891309 h 891309"/>
                <a:gd name="connsiteX7" fmla="*/ 0 w 1719432"/>
                <a:gd name="connsiteY7" fmla="*/ 742755 h 891309"/>
                <a:gd name="connsiteX8" fmla="*/ 0 w 1719432"/>
                <a:gd name="connsiteY8" fmla="*/ 148554 h 8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432" h="891309">
                  <a:moveTo>
                    <a:pt x="0" y="148554"/>
                  </a:moveTo>
                  <a:cubicBezTo>
                    <a:pt x="0" y="66510"/>
                    <a:pt x="66510" y="0"/>
                    <a:pt x="148554" y="0"/>
                  </a:cubicBezTo>
                  <a:lnTo>
                    <a:pt x="1570878" y="0"/>
                  </a:lnTo>
                  <a:cubicBezTo>
                    <a:pt x="1652922" y="0"/>
                    <a:pt x="1719432" y="66510"/>
                    <a:pt x="1719432" y="148554"/>
                  </a:cubicBezTo>
                  <a:lnTo>
                    <a:pt x="1719432" y="742755"/>
                  </a:lnTo>
                  <a:cubicBezTo>
                    <a:pt x="1719432" y="824799"/>
                    <a:pt x="1652922" y="891309"/>
                    <a:pt x="1570878" y="891309"/>
                  </a:cubicBezTo>
                  <a:lnTo>
                    <a:pt x="148554" y="891309"/>
                  </a:lnTo>
                  <a:cubicBezTo>
                    <a:pt x="66510" y="891309"/>
                    <a:pt x="0" y="824799"/>
                    <a:pt x="0" y="742755"/>
                  </a:cubicBezTo>
                  <a:lnTo>
                    <a:pt x="0" y="14855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0" tIns="127330" rIns="127330" bIns="12733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noProof="0" dirty="0">
                  <a:solidFill>
                    <a:schemeClr val="tx1"/>
                  </a:solidFill>
                </a:rPr>
                <a:t>Drug trafficking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4555630" y="2120460"/>
              <a:ext cx="1937366" cy="892505"/>
            </a:xfrm>
            <a:custGeom>
              <a:avLst/>
              <a:gdLst>
                <a:gd name="connsiteX0" fmla="*/ 0 w 1910831"/>
                <a:gd name="connsiteY0" fmla="*/ 148554 h 891309"/>
                <a:gd name="connsiteX1" fmla="*/ 148554 w 1910831"/>
                <a:gd name="connsiteY1" fmla="*/ 0 h 891309"/>
                <a:gd name="connsiteX2" fmla="*/ 1762277 w 1910831"/>
                <a:gd name="connsiteY2" fmla="*/ 0 h 891309"/>
                <a:gd name="connsiteX3" fmla="*/ 1910831 w 1910831"/>
                <a:gd name="connsiteY3" fmla="*/ 148554 h 891309"/>
                <a:gd name="connsiteX4" fmla="*/ 1910831 w 1910831"/>
                <a:gd name="connsiteY4" fmla="*/ 742755 h 891309"/>
                <a:gd name="connsiteX5" fmla="*/ 1762277 w 1910831"/>
                <a:gd name="connsiteY5" fmla="*/ 891309 h 891309"/>
                <a:gd name="connsiteX6" fmla="*/ 148554 w 1910831"/>
                <a:gd name="connsiteY6" fmla="*/ 891309 h 891309"/>
                <a:gd name="connsiteX7" fmla="*/ 0 w 1910831"/>
                <a:gd name="connsiteY7" fmla="*/ 742755 h 891309"/>
                <a:gd name="connsiteX8" fmla="*/ 0 w 1910831"/>
                <a:gd name="connsiteY8" fmla="*/ 148554 h 8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0831" h="891309">
                  <a:moveTo>
                    <a:pt x="0" y="148554"/>
                  </a:moveTo>
                  <a:cubicBezTo>
                    <a:pt x="0" y="66510"/>
                    <a:pt x="66510" y="0"/>
                    <a:pt x="148554" y="0"/>
                  </a:cubicBezTo>
                  <a:lnTo>
                    <a:pt x="1762277" y="0"/>
                  </a:lnTo>
                  <a:cubicBezTo>
                    <a:pt x="1844321" y="0"/>
                    <a:pt x="1910831" y="66510"/>
                    <a:pt x="1910831" y="148554"/>
                  </a:cubicBezTo>
                  <a:lnTo>
                    <a:pt x="1910831" y="742755"/>
                  </a:lnTo>
                  <a:cubicBezTo>
                    <a:pt x="1910831" y="824799"/>
                    <a:pt x="1844321" y="891309"/>
                    <a:pt x="1762277" y="891309"/>
                  </a:cubicBezTo>
                  <a:lnTo>
                    <a:pt x="148554" y="891309"/>
                  </a:lnTo>
                  <a:cubicBezTo>
                    <a:pt x="66510" y="891309"/>
                    <a:pt x="0" y="824799"/>
                    <a:pt x="0" y="742755"/>
                  </a:cubicBezTo>
                  <a:lnTo>
                    <a:pt x="0" y="14855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1170380"/>
                <a:satOff val="-1460"/>
                <a:lumOff val="343"/>
                <a:alphaOff val="0"/>
              </a:schemeClr>
            </a:fillRef>
            <a:effectRef idx="3">
              <a:schemeClr val="accent2">
                <a:hueOff val="1170380"/>
                <a:satOff val="-1460"/>
                <a:lumOff val="34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0" tIns="127330" rIns="127330" bIns="12733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400" b="1" kern="1200" noProof="0" dirty="0">
                  <a:solidFill>
                    <a:schemeClr val="tx1"/>
                  </a:solidFill>
                </a:rPr>
                <a:t>Extortion, kidnapping, etc.</a:t>
              </a: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451273" y="3359295"/>
              <a:ext cx="1910746" cy="878296"/>
            </a:xfrm>
            <a:custGeom>
              <a:avLst/>
              <a:gdLst>
                <a:gd name="connsiteX0" fmla="*/ 0 w 1711027"/>
                <a:gd name="connsiteY0" fmla="*/ 148554 h 891309"/>
                <a:gd name="connsiteX1" fmla="*/ 148554 w 1711027"/>
                <a:gd name="connsiteY1" fmla="*/ 0 h 891309"/>
                <a:gd name="connsiteX2" fmla="*/ 1562473 w 1711027"/>
                <a:gd name="connsiteY2" fmla="*/ 0 h 891309"/>
                <a:gd name="connsiteX3" fmla="*/ 1711027 w 1711027"/>
                <a:gd name="connsiteY3" fmla="*/ 148554 h 891309"/>
                <a:gd name="connsiteX4" fmla="*/ 1711027 w 1711027"/>
                <a:gd name="connsiteY4" fmla="*/ 742755 h 891309"/>
                <a:gd name="connsiteX5" fmla="*/ 1562473 w 1711027"/>
                <a:gd name="connsiteY5" fmla="*/ 891309 h 891309"/>
                <a:gd name="connsiteX6" fmla="*/ 148554 w 1711027"/>
                <a:gd name="connsiteY6" fmla="*/ 891309 h 891309"/>
                <a:gd name="connsiteX7" fmla="*/ 0 w 1711027"/>
                <a:gd name="connsiteY7" fmla="*/ 742755 h 891309"/>
                <a:gd name="connsiteX8" fmla="*/ 0 w 1711027"/>
                <a:gd name="connsiteY8" fmla="*/ 148554 h 8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1027" h="891309">
                  <a:moveTo>
                    <a:pt x="0" y="148554"/>
                  </a:moveTo>
                  <a:cubicBezTo>
                    <a:pt x="0" y="66510"/>
                    <a:pt x="66510" y="0"/>
                    <a:pt x="148554" y="0"/>
                  </a:cubicBezTo>
                  <a:lnTo>
                    <a:pt x="1562473" y="0"/>
                  </a:lnTo>
                  <a:cubicBezTo>
                    <a:pt x="1644517" y="0"/>
                    <a:pt x="1711027" y="66510"/>
                    <a:pt x="1711027" y="148554"/>
                  </a:cubicBezTo>
                  <a:lnTo>
                    <a:pt x="1711027" y="742755"/>
                  </a:lnTo>
                  <a:cubicBezTo>
                    <a:pt x="1711027" y="824799"/>
                    <a:pt x="1644517" y="891309"/>
                    <a:pt x="1562473" y="891309"/>
                  </a:cubicBezTo>
                  <a:lnTo>
                    <a:pt x="148554" y="891309"/>
                  </a:lnTo>
                  <a:cubicBezTo>
                    <a:pt x="66510" y="891309"/>
                    <a:pt x="0" y="824799"/>
                    <a:pt x="0" y="742755"/>
                  </a:cubicBezTo>
                  <a:lnTo>
                    <a:pt x="0" y="148554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2340759"/>
                <a:satOff val="-2919"/>
                <a:lumOff val="68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0" tIns="127330" rIns="127330" bIns="12733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000" b="1" kern="1200" noProof="0" dirty="0" err="1">
                  <a:solidFill>
                    <a:srgbClr val="FF0000"/>
                  </a:solidFill>
                </a:rPr>
                <a:t>Hydrocarbons</a:t>
              </a:r>
              <a:r>
                <a:rPr lang="es-MX" sz="3000" b="1" kern="1200" noProof="0" dirty="0">
                  <a:solidFill>
                    <a:srgbClr val="FF0000"/>
                  </a:solidFill>
                </a:rPr>
                <a:t>’ </a:t>
              </a:r>
              <a:r>
                <a:rPr lang="es-MX" sz="3000" b="1" kern="1200" noProof="0" dirty="0" err="1">
                  <a:solidFill>
                    <a:srgbClr val="FF0000"/>
                  </a:solidFill>
                </a:rPr>
                <a:t>theft</a:t>
              </a:r>
              <a:endParaRPr lang="en-US" sz="3000" b="1" kern="1200" noProof="0" dirty="0">
                <a:solidFill>
                  <a:srgbClr val="FF0000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2622306" y="1252947"/>
              <a:ext cx="3563271" cy="356327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970235" y="3553260"/>
                  </a:moveTo>
                  <a:arcTo wR="1781635" hR="1781635" stAng="5035405" swAng="591435"/>
                </a:path>
              </a:pathLst>
            </a:custGeom>
            <a:noFill/>
          </p:spPr>
          <p:style>
            <a:lnRef idx="1">
              <a:schemeClr val="accent2">
                <a:hueOff val="2340759"/>
                <a:satOff val="-2919"/>
                <a:lumOff val="686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2168891" y="3349703"/>
              <a:ext cx="1910746" cy="870732"/>
            </a:xfrm>
            <a:custGeom>
              <a:avLst/>
              <a:gdLst>
                <a:gd name="connsiteX0" fmla="*/ 0 w 1853252"/>
                <a:gd name="connsiteY0" fmla="*/ 148554 h 891309"/>
                <a:gd name="connsiteX1" fmla="*/ 148554 w 1853252"/>
                <a:gd name="connsiteY1" fmla="*/ 0 h 891309"/>
                <a:gd name="connsiteX2" fmla="*/ 1704698 w 1853252"/>
                <a:gd name="connsiteY2" fmla="*/ 0 h 891309"/>
                <a:gd name="connsiteX3" fmla="*/ 1853252 w 1853252"/>
                <a:gd name="connsiteY3" fmla="*/ 148554 h 891309"/>
                <a:gd name="connsiteX4" fmla="*/ 1853252 w 1853252"/>
                <a:gd name="connsiteY4" fmla="*/ 742755 h 891309"/>
                <a:gd name="connsiteX5" fmla="*/ 1704698 w 1853252"/>
                <a:gd name="connsiteY5" fmla="*/ 891309 h 891309"/>
                <a:gd name="connsiteX6" fmla="*/ 148554 w 1853252"/>
                <a:gd name="connsiteY6" fmla="*/ 891309 h 891309"/>
                <a:gd name="connsiteX7" fmla="*/ 0 w 1853252"/>
                <a:gd name="connsiteY7" fmla="*/ 742755 h 891309"/>
                <a:gd name="connsiteX8" fmla="*/ 0 w 1853252"/>
                <a:gd name="connsiteY8" fmla="*/ 148554 h 8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3252" h="891309">
                  <a:moveTo>
                    <a:pt x="0" y="148554"/>
                  </a:moveTo>
                  <a:cubicBezTo>
                    <a:pt x="0" y="66510"/>
                    <a:pt x="66510" y="0"/>
                    <a:pt x="148554" y="0"/>
                  </a:cubicBezTo>
                  <a:lnTo>
                    <a:pt x="1704698" y="0"/>
                  </a:lnTo>
                  <a:cubicBezTo>
                    <a:pt x="1786742" y="0"/>
                    <a:pt x="1853252" y="66510"/>
                    <a:pt x="1853252" y="148554"/>
                  </a:cubicBezTo>
                  <a:lnTo>
                    <a:pt x="1853252" y="742755"/>
                  </a:lnTo>
                  <a:cubicBezTo>
                    <a:pt x="1853252" y="824799"/>
                    <a:pt x="1786742" y="891309"/>
                    <a:pt x="1704698" y="891309"/>
                  </a:cubicBezTo>
                  <a:lnTo>
                    <a:pt x="148554" y="891309"/>
                  </a:lnTo>
                  <a:cubicBezTo>
                    <a:pt x="66510" y="891309"/>
                    <a:pt x="0" y="824799"/>
                    <a:pt x="0" y="742755"/>
                  </a:cubicBezTo>
                  <a:lnTo>
                    <a:pt x="0" y="14855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3511139"/>
                <a:satOff val="-4379"/>
                <a:lumOff val="1030"/>
                <a:alphaOff val="0"/>
              </a:schemeClr>
            </a:fillRef>
            <a:effectRef idx="3">
              <a:schemeClr val="accent2">
                <a:hueOff val="3511139"/>
                <a:satOff val="-4379"/>
                <a:lumOff val="103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9710" tIns="119710" rIns="119710" bIns="11971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600" b="1" kern="1200" noProof="0" dirty="0">
                  <a:solidFill>
                    <a:schemeClr val="tx1"/>
                  </a:solidFill>
                </a:rPr>
                <a:t>Human trafficking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937750" y="2073574"/>
              <a:ext cx="1919188" cy="939392"/>
            </a:xfrm>
            <a:custGeom>
              <a:avLst/>
              <a:gdLst>
                <a:gd name="connsiteX0" fmla="*/ 0 w 1814665"/>
                <a:gd name="connsiteY0" fmla="*/ 148554 h 891309"/>
                <a:gd name="connsiteX1" fmla="*/ 148554 w 1814665"/>
                <a:gd name="connsiteY1" fmla="*/ 0 h 891309"/>
                <a:gd name="connsiteX2" fmla="*/ 1666111 w 1814665"/>
                <a:gd name="connsiteY2" fmla="*/ 0 h 891309"/>
                <a:gd name="connsiteX3" fmla="*/ 1814665 w 1814665"/>
                <a:gd name="connsiteY3" fmla="*/ 148554 h 891309"/>
                <a:gd name="connsiteX4" fmla="*/ 1814665 w 1814665"/>
                <a:gd name="connsiteY4" fmla="*/ 742755 h 891309"/>
                <a:gd name="connsiteX5" fmla="*/ 1666111 w 1814665"/>
                <a:gd name="connsiteY5" fmla="*/ 891309 h 891309"/>
                <a:gd name="connsiteX6" fmla="*/ 148554 w 1814665"/>
                <a:gd name="connsiteY6" fmla="*/ 891309 h 891309"/>
                <a:gd name="connsiteX7" fmla="*/ 0 w 1814665"/>
                <a:gd name="connsiteY7" fmla="*/ 742755 h 891309"/>
                <a:gd name="connsiteX8" fmla="*/ 0 w 1814665"/>
                <a:gd name="connsiteY8" fmla="*/ 148554 h 89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4665" h="891309">
                  <a:moveTo>
                    <a:pt x="0" y="148554"/>
                  </a:moveTo>
                  <a:cubicBezTo>
                    <a:pt x="0" y="66510"/>
                    <a:pt x="66510" y="0"/>
                    <a:pt x="148554" y="0"/>
                  </a:cubicBezTo>
                  <a:lnTo>
                    <a:pt x="1666111" y="0"/>
                  </a:lnTo>
                  <a:cubicBezTo>
                    <a:pt x="1748155" y="0"/>
                    <a:pt x="1814665" y="66510"/>
                    <a:pt x="1814665" y="148554"/>
                  </a:cubicBezTo>
                  <a:lnTo>
                    <a:pt x="1814665" y="742755"/>
                  </a:lnTo>
                  <a:cubicBezTo>
                    <a:pt x="1814665" y="824799"/>
                    <a:pt x="1748155" y="891309"/>
                    <a:pt x="1666111" y="891309"/>
                  </a:cubicBezTo>
                  <a:lnTo>
                    <a:pt x="148554" y="891309"/>
                  </a:lnTo>
                  <a:cubicBezTo>
                    <a:pt x="66510" y="891309"/>
                    <a:pt x="0" y="824799"/>
                    <a:pt x="0" y="742755"/>
                  </a:cubicBezTo>
                  <a:lnTo>
                    <a:pt x="0" y="14855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3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7330" tIns="127330" rIns="127330" bIns="12733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600" b="1" dirty="0" err="1">
                  <a:solidFill>
                    <a:schemeClr val="tx1"/>
                  </a:solidFill>
                </a:rPr>
                <a:t>Migrant</a:t>
              </a:r>
              <a:r>
                <a:rPr lang="es-MX" sz="3600" b="1" dirty="0">
                  <a:solidFill>
                    <a:schemeClr val="tx1"/>
                  </a:solidFill>
                </a:rPr>
                <a:t> </a:t>
              </a:r>
              <a:r>
                <a:rPr lang="es-MX" sz="3600" b="1" dirty="0" err="1">
                  <a:solidFill>
                    <a:schemeClr val="tx1"/>
                  </a:solidFill>
                </a:rPr>
                <a:t>smuggling</a:t>
              </a:r>
              <a:endParaRPr lang="en-US" sz="3600" b="1" kern="1200" noProof="0" dirty="0">
                <a:solidFill>
                  <a:schemeClr val="tx1"/>
                </a:solidFill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DE45D47-70C7-4898-9311-20A78D2382AF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236C11D-5C8A-4D5A-9C46-D7B0F0260B03}"/>
              </a:ext>
            </a:extLst>
          </p:cNvPr>
          <p:cNvSpPr/>
          <p:nvPr/>
        </p:nvSpPr>
        <p:spPr>
          <a:xfrm>
            <a:off x="2573666" y="81880"/>
            <a:ext cx="3996672" cy="6980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LOS ZETAS INC.</a:t>
            </a:r>
            <a:endParaRPr lang="en-US" sz="48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80E22A1-2F60-4FE6-9986-A3F60F817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84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DFC85A1-318A-46FE-AFF5-197DC97AF966}"/>
              </a:ext>
            </a:extLst>
          </p:cNvPr>
          <p:cNvSpPr/>
          <p:nvPr/>
        </p:nvSpPr>
        <p:spPr>
          <a:xfrm>
            <a:off x="378511" y="349764"/>
            <a:ext cx="8386976" cy="64755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4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Three Successful Corporate Models</a:t>
            </a:r>
            <a:endParaRPr lang="en-US" sz="4400" b="1" cap="none" spc="0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38EECF6-1C19-432A-B167-22C306A9C45A}"/>
              </a:ext>
            </a:extLst>
          </p:cNvPr>
          <p:cNvSpPr/>
          <p:nvPr/>
        </p:nvSpPr>
        <p:spPr>
          <a:xfrm>
            <a:off x="0" y="5877280"/>
            <a:ext cx="9144000" cy="7200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6D7B9D9-6519-4FAE-967F-9E231B872F98}"/>
              </a:ext>
            </a:extLst>
          </p:cNvPr>
          <p:cNvSpPr txBox="1"/>
          <p:nvPr/>
        </p:nvSpPr>
        <p:spPr>
          <a:xfrm>
            <a:off x="503698" y="1368265"/>
            <a:ext cx="813660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800"/>
              </a:spcAft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>
                <a:solidFill>
                  <a:srgbClr val="FF0000"/>
                </a:solidFill>
              </a:rPr>
              <a:t>Exxon Mobil Corp.:</a:t>
            </a:r>
            <a:r>
              <a:rPr lang="en-US" sz="3600" b="1" dirty="0"/>
              <a:t> Transnational corporation with multiple subsidiaries</a:t>
            </a:r>
          </a:p>
          <a:p>
            <a:pPr marL="685800" indent="-685800">
              <a:spcAft>
                <a:spcPts val="1800"/>
              </a:spcAft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>
                <a:solidFill>
                  <a:srgbClr val="FF0000"/>
                </a:solidFill>
              </a:rPr>
              <a:t>Halliburton Co.: </a:t>
            </a:r>
            <a:r>
              <a:rPr lang="en-US" sz="3600" b="1" dirty="0"/>
              <a:t>Multiple holding companies and oilfield services</a:t>
            </a:r>
          </a:p>
          <a:p>
            <a:pPr marL="685800" indent="-685800">
              <a:spcAft>
                <a:spcPts val="1800"/>
              </a:spcAft>
              <a:buClr>
                <a:srgbClr val="008000"/>
              </a:buClr>
              <a:buFont typeface="+mj-lt"/>
              <a:buAutoNum type="romanUcPeriod"/>
            </a:pPr>
            <a:r>
              <a:rPr lang="en-US" sz="3600" b="1" dirty="0" err="1">
                <a:solidFill>
                  <a:srgbClr val="FF0000"/>
                </a:solidFill>
              </a:rPr>
              <a:t>Academi</a:t>
            </a:r>
            <a:r>
              <a:rPr lang="en-US" sz="3600" b="1" dirty="0">
                <a:solidFill>
                  <a:srgbClr val="FF0000"/>
                </a:solidFill>
              </a:rPr>
              <a:t> (Blackwater) </a:t>
            </a:r>
            <a:r>
              <a:rPr lang="en-US" sz="3600" b="1" dirty="0"/>
              <a:t>and </a:t>
            </a:r>
            <a:r>
              <a:rPr lang="en-US" sz="3600" b="1" dirty="0" err="1">
                <a:solidFill>
                  <a:srgbClr val="FF0000"/>
                </a:solidFill>
              </a:rPr>
              <a:t>Constellis</a:t>
            </a:r>
            <a:r>
              <a:rPr lang="en-US" sz="3600" b="1" dirty="0"/>
              <a:t>: Transnational security services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4C71805-95AE-49AC-8658-19806A1A0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08" y="6043633"/>
            <a:ext cx="2687737" cy="7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59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318017" y="81880"/>
            <a:ext cx="8507971" cy="8402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Exxon Mobil Corp.:</a:t>
            </a:r>
          </a:p>
          <a:p>
            <a:pPr algn="ctr">
              <a:lnSpc>
                <a:spcPct val="80000"/>
              </a:lnSpc>
            </a:pP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Transnational corporation with multiple subsidiaries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D327CCC-2FBA-43A4-B2E6-9F7E57766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17" y="4103992"/>
            <a:ext cx="4640441" cy="25986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21DE10A-40C7-47C9-8422-C6471C8A6B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64" t="18750" r="14895" b="21250"/>
          <a:stretch/>
        </p:blipFill>
        <p:spPr>
          <a:xfrm>
            <a:off x="4781210" y="1872007"/>
            <a:ext cx="3905071" cy="27565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FD7DEF5-5EFD-4DB3-89AD-552C67A35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87" y="1134791"/>
            <a:ext cx="4142313" cy="275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989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B947D79-008B-4BF9-9516-B0F6DA6E3B0E}"/>
              </a:ext>
            </a:extLst>
          </p:cNvPr>
          <p:cNvSpPr/>
          <p:nvPr/>
        </p:nvSpPr>
        <p:spPr>
          <a:xfrm>
            <a:off x="630090" y="81880"/>
            <a:ext cx="7883825" cy="8402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Halliburton Co.: </a:t>
            </a:r>
          </a:p>
          <a:p>
            <a:pPr algn="ctr">
              <a:lnSpc>
                <a:spcPct val="80000"/>
              </a:lnSpc>
            </a:pP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Multiple holding companies and oilfield services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698AA42-89CA-4F13-9E67-5FF9B44B7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0" y="3773944"/>
            <a:ext cx="5488884" cy="30840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0FA847B-213E-4771-9A6C-A14971B6D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916" y="1690313"/>
            <a:ext cx="3477374" cy="347737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36BFD48-3A74-47E5-A813-9AD0A229C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348" y="922109"/>
            <a:ext cx="4731736" cy="284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4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onstellis">
            <a:extLst>
              <a:ext uri="{FF2B5EF4-FFF2-40B4-BE49-F238E27FC236}">
                <a16:creationId xmlns:a16="http://schemas.microsoft.com/office/drawing/2014/main" xmlns="" id="{C79FFB78-9852-4978-82EE-B4DE2BF91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835" y="5397197"/>
            <a:ext cx="2846725" cy="78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3E0A84A-21EA-46BB-802E-24EB2C7B8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715" y="1506310"/>
            <a:ext cx="3572853" cy="36545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7B2B8F4-F05B-4A9B-95C6-58A20A577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6146" y="922110"/>
            <a:ext cx="3572853" cy="143996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8B42D80-26FC-4E82-8070-EF9FB2F2F31B}"/>
              </a:ext>
            </a:extLst>
          </p:cNvPr>
          <p:cNvSpPr/>
          <p:nvPr/>
        </p:nvSpPr>
        <p:spPr>
          <a:xfrm>
            <a:off x="1532324" y="81880"/>
            <a:ext cx="6079357" cy="8402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000" b="1" dirty="0" err="1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Academi</a:t>
            </a: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(Blackwater) and </a:t>
            </a:r>
            <a:r>
              <a:rPr lang="en-US" sz="3000" b="1" dirty="0" err="1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Constellis</a:t>
            </a: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</a:p>
          <a:p>
            <a:pPr algn="ctr">
              <a:lnSpc>
                <a:spcPct val="80000"/>
              </a:lnSpc>
            </a:pPr>
            <a:r>
              <a:rPr lang="en-US" sz="3000" b="1" dirty="0">
                <a:ln w="9525">
                  <a:solidFill>
                    <a:schemeClr val="tx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Transnational security services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6B31955-A0B0-42FB-BCCA-B7C68A494A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739" y="2543405"/>
            <a:ext cx="1619048" cy="18380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D4A5986-5968-4D76-ACA7-DC08AAD07C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0334" y="4634927"/>
            <a:ext cx="2226483" cy="647607"/>
          </a:xfrm>
          <a:prstGeom prst="rect">
            <a:avLst/>
          </a:prstGeom>
        </p:spPr>
      </p:pic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xmlns="" id="{013179FB-6511-4F6E-9F12-B881DF6F5D36}"/>
              </a:ext>
            </a:extLst>
          </p:cNvPr>
          <p:cNvSpPr/>
          <p:nvPr/>
        </p:nvSpPr>
        <p:spPr>
          <a:xfrm>
            <a:off x="215900" y="2002082"/>
            <a:ext cx="484530" cy="1439963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row: Curved Right 17">
            <a:extLst>
              <a:ext uri="{FF2B5EF4-FFF2-40B4-BE49-F238E27FC236}">
                <a16:creationId xmlns:a16="http://schemas.microsoft.com/office/drawing/2014/main" xmlns="" id="{86078D4C-9D35-4307-8B89-2A59D4FA100C}"/>
              </a:ext>
            </a:extLst>
          </p:cNvPr>
          <p:cNvSpPr/>
          <p:nvPr/>
        </p:nvSpPr>
        <p:spPr>
          <a:xfrm>
            <a:off x="229546" y="4097582"/>
            <a:ext cx="484530" cy="1439963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415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5133</TotalTime>
  <Words>474</Words>
  <Application>Microsoft Office PowerPoint</Application>
  <PresentationFormat>On-screen Show (4:3)</PresentationFormat>
  <Paragraphs>44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Tema de Office</vt:lpstr>
      <vt:lpstr>   Guadalupe Correa-Cabrera George Mason University Schar School of Policy and Government  The Wilson Center February 13, 2018 Washington, DC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Guadalupe Correa-Cabrera University of Texas Rio Grande Valley (UTRGV) guadalupe.correacabrera@utrgv.edu  Maria Fernanda Machuca, UTRGV maria.machuca@utrgv.edu  Dawid Wladyka, UTRGV dawid.wladyka@utrgv.edu</dc:title>
  <dc:creator>Guadalupe Correa-Cabrera</dc:creator>
  <cp:lastModifiedBy>WWICS-Guest</cp:lastModifiedBy>
  <cp:revision>197</cp:revision>
  <dcterms:modified xsi:type="dcterms:W3CDTF">2018-02-13T13:54:53Z</dcterms:modified>
</cp:coreProperties>
</file>