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4" r:id="rId3"/>
    <p:sldId id="263" r:id="rId4"/>
    <p:sldId id="265" r:id="rId5"/>
    <p:sldId id="261" r:id="rId6"/>
    <p:sldId id="257" r:id="rId7"/>
    <p:sldId id="260" r:id="rId8"/>
    <p:sldId id="258" r:id="rId9"/>
    <p:sldId id="259" r:id="rId10"/>
  </p:sldIdLst>
  <p:sldSz cx="12192000" cy="6858000"/>
  <p:notesSz cx="6881813" cy="9710738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81" d="100"/>
          <a:sy n="81" d="100"/>
        </p:scale>
        <p:origin x="-78" y="-8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47167627531702644"/>
          <c:y val="6.5281898126093751E-2"/>
          <c:w val="0.92762352117488622"/>
          <c:h val="0.82889413111011878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Nov 1-6</c:v>
                </c:pt>
              </c:strCache>
            </c:strRef>
          </c:tx>
          <c:spPr>
            <a:solidFill>
              <a:srgbClr val="3366FF"/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Hoja1!$A$2:$A$21</c:f>
              <c:strCache>
                <c:ptCount val="20"/>
                <c:pt idx="0">
                  <c:v>El desempleo</c:v>
                </c:pt>
                <c:pt idx="1">
                  <c:v>La calidad y el cubrimiento de la salud</c:v>
                </c:pt>
                <c:pt idx="2">
                  <c:v>La corrupción</c:v>
                </c:pt>
                <c:pt idx="3">
                  <c:v>La calidad y el cubrimiento de la educación</c:v>
                </c:pt>
                <c:pt idx="4">
                  <c:v>La guerrilla</c:v>
                </c:pt>
                <c:pt idx="5">
                  <c:v>La pobreza</c:v>
                </c:pt>
                <c:pt idx="6">
                  <c:v>La delincuencia común</c:v>
                </c:pt>
                <c:pt idx="7">
                  <c:v>Lograr un acuerdo de paz con la guerrilla</c:v>
                </c:pt>
                <c:pt idx="8">
                  <c:v>El costo de vida</c:v>
                </c:pt>
                <c:pt idx="9">
                  <c:v>La niñez desamparada</c:v>
                </c:pt>
                <c:pt idx="10">
                  <c:v>Activar el campo y al agro</c:v>
                </c:pt>
                <c:pt idx="11">
                  <c:v>Activar la economía</c:v>
                </c:pt>
                <c:pt idx="12">
                  <c:v>Las bandas criminales</c:v>
                </c:pt>
                <c:pt idx="13">
                  <c:v>Construcción de vivienda popular</c:v>
                </c:pt>
                <c:pt idx="14">
                  <c:v>Los desplazados por la violencia</c:v>
                </c:pt>
                <c:pt idx="15">
                  <c:v>El narcotráfico</c:v>
                </c:pt>
                <c:pt idx="16">
                  <c:v>La calidad y el cubrimiento del transporte y carreteras</c:v>
                </c:pt>
                <c:pt idx="17">
                  <c:v>La calidad y el cubrimiento de los servicios públicos</c:v>
                </c:pt>
                <c:pt idx="18">
                  <c:v>Las relaciones internacionales</c:v>
                </c:pt>
                <c:pt idx="19">
                  <c:v>No sabe/No responde</c:v>
                </c:pt>
              </c:strCache>
            </c:strRef>
          </c:cat>
          <c:val>
            <c:numRef>
              <c:f>Hoja1!$B$2:$B$21</c:f>
              <c:numCache>
                <c:formatCode>0.0</c:formatCode>
                <c:ptCount val="20"/>
                <c:pt idx="0">
                  <c:v>25.152779481467231</c:v>
                </c:pt>
                <c:pt idx="1">
                  <c:v>17.444838149350964</c:v>
                </c:pt>
                <c:pt idx="2">
                  <c:v>9.7462975014018731</c:v>
                </c:pt>
                <c:pt idx="3">
                  <c:v>7.480816458769719</c:v>
                </c:pt>
                <c:pt idx="4">
                  <c:v>7.041679019577435</c:v>
                </c:pt>
                <c:pt idx="5">
                  <c:v>6.4253861095414813</c:v>
                </c:pt>
                <c:pt idx="6">
                  <c:v>6.3374024837030198</c:v>
                </c:pt>
                <c:pt idx="7">
                  <c:v>4.8657043911171671</c:v>
                </c:pt>
                <c:pt idx="8">
                  <c:v>2.9109127010031375</c:v>
                </c:pt>
                <c:pt idx="9">
                  <c:v>2.6875329643234402</c:v>
                </c:pt>
                <c:pt idx="10">
                  <c:v>2.6720478409892037</c:v>
                </c:pt>
                <c:pt idx="11">
                  <c:v>2.032205865118546</c:v>
                </c:pt>
                <c:pt idx="12">
                  <c:v>1.2694046959073826</c:v>
                </c:pt>
                <c:pt idx="13">
                  <c:v>1.0901666125635934</c:v>
                </c:pt>
                <c:pt idx="14">
                  <c:v>0.70809051837463877</c:v>
                </c:pt>
                <c:pt idx="15">
                  <c:v>0.66553819837215666</c:v>
                </c:pt>
                <c:pt idx="16">
                  <c:v>0.49233527919538644</c:v>
                </c:pt>
                <c:pt idx="17">
                  <c:v>0.38480029002244681</c:v>
                </c:pt>
                <c:pt idx="18">
                  <c:v>0.1863926883442063</c:v>
                </c:pt>
                <c:pt idx="19">
                  <c:v>0.4056687508569975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"/>
        <c:shape val="cylinder"/>
        <c:axId val="87967232"/>
        <c:axId val="87970176"/>
        <c:axId val="0"/>
      </c:bar3DChart>
      <c:catAx>
        <c:axId val="87967232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87970176"/>
        <c:crosses val="autoZero"/>
        <c:auto val="1"/>
        <c:lblAlgn val="ctr"/>
        <c:lblOffset val="100"/>
        <c:noMultiLvlLbl val="0"/>
      </c:catAx>
      <c:valAx>
        <c:axId val="87970176"/>
        <c:scaling>
          <c:orientation val="minMax"/>
          <c:max val="100"/>
          <c:min val="0"/>
        </c:scaling>
        <c:delete val="0"/>
        <c:axPos val="b"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000" b="1"/>
            </a:pPr>
            <a:endParaRPr lang="en-US"/>
          </a:p>
        </c:txPr>
        <c:crossAx val="87967232"/>
        <c:crosses val="max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/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243AF-E600-4A31-8AA7-BC68B30EB841}" type="datetimeFigureOut">
              <a:rPr lang="es-CO" smtClean="0"/>
              <a:t>29/01/2014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F1DE6-2F75-4F85-A577-411A7B1054A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63704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243AF-E600-4A31-8AA7-BC68B30EB841}" type="datetimeFigureOut">
              <a:rPr lang="es-CO" smtClean="0"/>
              <a:t>29/01/2014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F1DE6-2F75-4F85-A577-411A7B1054A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7737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243AF-E600-4A31-8AA7-BC68B30EB841}" type="datetimeFigureOut">
              <a:rPr lang="es-CO" smtClean="0"/>
              <a:t>29/01/2014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F1DE6-2F75-4F85-A577-411A7B1054A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51015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243AF-E600-4A31-8AA7-BC68B30EB841}" type="datetimeFigureOut">
              <a:rPr lang="es-CO" smtClean="0"/>
              <a:t>29/01/2014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F1DE6-2F75-4F85-A577-411A7B1054A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31687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243AF-E600-4A31-8AA7-BC68B30EB841}" type="datetimeFigureOut">
              <a:rPr lang="es-CO" smtClean="0"/>
              <a:t>29/01/2014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F1DE6-2F75-4F85-A577-411A7B1054A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79534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243AF-E600-4A31-8AA7-BC68B30EB841}" type="datetimeFigureOut">
              <a:rPr lang="es-CO" smtClean="0"/>
              <a:t>29/01/2014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F1DE6-2F75-4F85-A577-411A7B1054A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76721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243AF-E600-4A31-8AA7-BC68B30EB841}" type="datetimeFigureOut">
              <a:rPr lang="es-CO" smtClean="0"/>
              <a:t>29/01/2014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F1DE6-2F75-4F85-A577-411A7B1054A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22673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243AF-E600-4A31-8AA7-BC68B30EB841}" type="datetimeFigureOut">
              <a:rPr lang="es-CO" smtClean="0"/>
              <a:t>29/01/2014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F1DE6-2F75-4F85-A577-411A7B1054A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9700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243AF-E600-4A31-8AA7-BC68B30EB841}" type="datetimeFigureOut">
              <a:rPr lang="es-CO" smtClean="0"/>
              <a:t>29/01/2014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F1DE6-2F75-4F85-A577-411A7B1054A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515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243AF-E600-4A31-8AA7-BC68B30EB841}" type="datetimeFigureOut">
              <a:rPr lang="es-CO" smtClean="0"/>
              <a:t>29/01/2014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F1DE6-2F75-4F85-A577-411A7B1054A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7336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243AF-E600-4A31-8AA7-BC68B30EB841}" type="datetimeFigureOut">
              <a:rPr lang="es-CO" smtClean="0"/>
              <a:t>29/01/2014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F1DE6-2F75-4F85-A577-411A7B1054A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56455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243AF-E600-4A31-8AA7-BC68B30EB841}" type="datetimeFigureOut">
              <a:rPr lang="es-CO" smtClean="0"/>
              <a:t>29/01/2014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4F1DE6-2F75-4F85-A577-411A7B1054A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51522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704" y="-410581"/>
            <a:ext cx="10246591" cy="7679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35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704" y="-410581"/>
            <a:ext cx="10246591" cy="7679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28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704" y="-410581"/>
            <a:ext cx="10246591" cy="7679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06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704" y="-431363"/>
            <a:ext cx="10246591" cy="7679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61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704" y="-410581"/>
            <a:ext cx="10246591" cy="7679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88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/>
          <p:nvPr>
            <p:extLst/>
          </p:nvPr>
        </p:nvGraphicFramePr>
        <p:xfrm>
          <a:off x="1702563" y="513544"/>
          <a:ext cx="8786874" cy="6033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900436" y="-89110"/>
            <a:ext cx="8382000" cy="915987"/>
          </a:xfrm>
          <a:prstGeom prst="rect">
            <a:avLst/>
          </a:prstGeom>
          <a:ln w="12700">
            <a:miter lim="800000"/>
            <a:headEnd/>
            <a:tailEnd/>
          </a:ln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  <a:defRPr/>
            </a:pPr>
            <a:r>
              <a:rPr lang="es-ES_tradnl" b="1" dirty="0">
                <a:solidFill>
                  <a:prstClr val="black"/>
                </a:solidFill>
                <a:ea typeface="+mj-ea"/>
                <a:cs typeface="+mj-cs"/>
              </a:rPr>
              <a:t>¿Cuál es el principal problema que debe ser resuelto por el próximo Presidente de Colombia?</a:t>
            </a:r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1751014" y="6572274"/>
            <a:ext cx="8675687" cy="2143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s-ES" sz="900" b="1" dirty="0">
                <a:solidFill>
                  <a:prstClr val="black"/>
                </a:solidFill>
              </a:rPr>
              <a:t>BASE: 1200 ENTREVISTADOS, ERROR 3.0%</a:t>
            </a:r>
            <a:endParaRPr lang="es-ES_tradnl" sz="900" b="1" dirty="0">
              <a:solidFill>
                <a:prstClr val="black"/>
              </a:solidFill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7402316" y="6165304"/>
            <a:ext cx="925932" cy="386904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s-ES" sz="900" b="1" dirty="0">
                <a:solidFill>
                  <a:prstClr val="black"/>
                </a:solidFill>
              </a:rPr>
              <a:t>TOTAL</a:t>
            </a:r>
          </a:p>
          <a:p>
            <a:pPr algn="ctr"/>
            <a:r>
              <a:rPr lang="es-ES" sz="900" b="1" dirty="0">
                <a:solidFill>
                  <a:prstClr val="black"/>
                </a:solidFill>
              </a:rPr>
              <a:t>Nov 1-6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1899276" y="6275210"/>
            <a:ext cx="22322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i="1" dirty="0"/>
              <a:t>Valores expresados en %</a:t>
            </a:r>
          </a:p>
        </p:txBody>
      </p:sp>
    </p:spTree>
    <p:extLst>
      <p:ext uri="{BB962C8B-B14F-4D97-AF65-F5344CB8AC3E}">
        <p14:creationId xmlns:p14="http://schemas.microsoft.com/office/powerpoint/2010/main" val="4988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704" y="-410581"/>
            <a:ext cx="10246591" cy="7679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63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704" y="-405601"/>
            <a:ext cx="10246591" cy="7669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12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704" y="-410581"/>
            <a:ext cx="10246591" cy="7679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40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32</Words>
  <Application>Microsoft Office PowerPoint</Application>
  <PresentationFormat>Custom</PresentationFormat>
  <Paragraphs>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Mauricio Vargas</dc:creator>
  <cp:lastModifiedBy>Deploy</cp:lastModifiedBy>
  <cp:revision>4</cp:revision>
  <cp:lastPrinted>2014-01-26T15:23:00Z</cp:lastPrinted>
  <dcterms:created xsi:type="dcterms:W3CDTF">2014-01-26T15:16:06Z</dcterms:created>
  <dcterms:modified xsi:type="dcterms:W3CDTF">2014-01-29T19:45:32Z</dcterms:modified>
</cp:coreProperties>
</file>