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73" r:id="rId2"/>
    <p:sldId id="285" r:id="rId3"/>
    <p:sldId id="283" r:id="rId4"/>
    <p:sldId id="286" r:id="rId5"/>
    <p:sldId id="272" r:id="rId6"/>
    <p:sldId id="258" r:id="rId7"/>
    <p:sldId id="288" r:id="rId8"/>
    <p:sldId id="268" r:id="rId9"/>
    <p:sldId id="295" r:id="rId10"/>
    <p:sldId id="289" r:id="rId11"/>
    <p:sldId id="257" r:id="rId12"/>
    <p:sldId id="290" r:id="rId13"/>
    <p:sldId id="284" r:id="rId14"/>
    <p:sldId id="291" r:id="rId15"/>
    <p:sldId id="274" r:id="rId16"/>
    <p:sldId id="260" r:id="rId17"/>
    <p:sldId id="261" r:id="rId18"/>
    <p:sldId id="275" r:id="rId19"/>
    <p:sldId id="294" r:id="rId20"/>
    <p:sldId id="296" r:id="rId21"/>
    <p:sldId id="297" r:id="rId22"/>
    <p:sldId id="276" r:id="rId23"/>
    <p:sldId id="298" r:id="rId24"/>
    <p:sldId id="281" r:id="rId25"/>
    <p:sldId id="299" r:id="rId26"/>
    <p:sldId id="300" r:id="rId27"/>
    <p:sldId id="302" r:id="rId28"/>
    <p:sldId id="277" r:id="rId29"/>
    <p:sldId id="278" r:id="rId30"/>
    <p:sldId id="279" r:id="rId31"/>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29" autoAdjust="0"/>
    <p:restoredTop sz="94237" autoAdjust="0"/>
  </p:normalViewPr>
  <p:slideViewPr>
    <p:cSldViewPr>
      <p:cViewPr>
        <p:scale>
          <a:sx n="107" d="100"/>
          <a:sy n="107" d="100"/>
        </p:scale>
        <p:origin x="-78" y="-21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p>
            <a:fld id="{AD2BD2E0-2B76-437D-932B-06767ACF4D01}" type="datetimeFigureOut">
              <a:rPr lang="pt-BR" smtClean="0"/>
              <a:pPr/>
              <a:t>29/01/2014</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C8984E82-EC9E-4CCC-87F2-726DAE83DAB8}" type="slidenum">
              <a:rPr lang="pt-BR" smtClean="0"/>
              <a:pPr/>
              <a:t>‹#›</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AD2BD2E0-2B76-437D-932B-06767ACF4D01}" type="datetimeFigureOut">
              <a:rPr lang="pt-BR" smtClean="0"/>
              <a:pPr/>
              <a:t>29/01/2014</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C8984E82-EC9E-4CCC-87F2-726DAE83DAB8}" type="slidenum">
              <a:rPr lang="pt-BR" smtClean="0"/>
              <a:pPr/>
              <a:t>‹#›</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AD2BD2E0-2B76-437D-932B-06767ACF4D01}" type="datetimeFigureOut">
              <a:rPr lang="pt-BR" smtClean="0"/>
              <a:pPr/>
              <a:t>29/01/2014</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C8984E82-EC9E-4CCC-87F2-726DAE83DAB8}" type="slidenum">
              <a:rPr lang="pt-BR" smtClean="0"/>
              <a:pPr/>
              <a:t>‹#›</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AD2BD2E0-2B76-437D-932B-06767ACF4D01}" type="datetimeFigureOut">
              <a:rPr lang="pt-BR" smtClean="0"/>
              <a:pPr/>
              <a:t>29/01/2014</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C8984E82-EC9E-4CCC-87F2-726DAE83DAB8}" type="slidenum">
              <a:rPr lang="pt-BR" smtClean="0"/>
              <a:pPr/>
              <a:t>‹#›</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os estilos do texto mestre</a:t>
            </a:r>
          </a:p>
        </p:txBody>
      </p:sp>
      <p:sp>
        <p:nvSpPr>
          <p:cNvPr id="4" name="Espaço Reservado para Data 3"/>
          <p:cNvSpPr>
            <a:spLocks noGrp="1"/>
          </p:cNvSpPr>
          <p:nvPr>
            <p:ph type="dt" sz="half" idx="10"/>
          </p:nvPr>
        </p:nvSpPr>
        <p:spPr/>
        <p:txBody>
          <a:bodyPr/>
          <a:lstStyle/>
          <a:p>
            <a:fld id="{AD2BD2E0-2B76-437D-932B-06767ACF4D01}" type="datetimeFigureOut">
              <a:rPr lang="pt-BR" smtClean="0"/>
              <a:pPr/>
              <a:t>29/01/2014</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C8984E82-EC9E-4CCC-87F2-726DAE83DAB8}" type="slidenum">
              <a:rPr lang="pt-BR" smtClean="0"/>
              <a:pPr/>
              <a:t>‹#›</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p:txBody>
          <a:bodyPr/>
          <a:lstStyle/>
          <a:p>
            <a:fld id="{AD2BD2E0-2B76-437D-932B-06767ACF4D01}" type="datetimeFigureOut">
              <a:rPr lang="pt-BR" smtClean="0"/>
              <a:pPr/>
              <a:t>29/01/2014</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C8984E82-EC9E-4CCC-87F2-726DAE83DAB8}" type="slidenum">
              <a:rPr lang="pt-BR" smtClean="0"/>
              <a:pPr/>
              <a:t>‹#›</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p:txBody>
          <a:bodyPr/>
          <a:lstStyle/>
          <a:p>
            <a:fld id="{AD2BD2E0-2B76-437D-932B-06767ACF4D01}" type="datetimeFigureOut">
              <a:rPr lang="pt-BR" smtClean="0"/>
              <a:pPr/>
              <a:t>29/01/2014</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C8984E82-EC9E-4CCC-87F2-726DAE83DAB8}" type="slidenum">
              <a:rPr lang="pt-BR" smtClean="0"/>
              <a:pPr/>
              <a:t>‹#›</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Data 2"/>
          <p:cNvSpPr>
            <a:spLocks noGrp="1"/>
          </p:cNvSpPr>
          <p:nvPr>
            <p:ph type="dt" sz="half" idx="10"/>
          </p:nvPr>
        </p:nvSpPr>
        <p:spPr/>
        <p:txBody>
          <a:bodyPr/>
          <a:lstStyle/>
          <a:p>
            <a:fld id="{AD2BD2E0-2B76-437D-932B-06767ACF4D01}" type="datetimeFigureOut">
              <a:rPr lang="pt-BR" smtClean="0"/>
              <a:pPr/>
              <a:t>29/01/2014</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C8984E82-EC9E-4CCC-87F2-726DAE83DAB8}" type="slidenum">
              <a:rPr lang="pt-BR" smtClean="0"/>
              <a:pPr/>
              <a:t>‹#›</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AD2BD2E0-2B76-437D-932B-06767ACF4D01}" type="datetimeFigureOut">
              <a:rPr lang="pt-BR" smtClean="0"/>
              <a:pPr/>
              <a:t>29/01/2014</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C8984E82-EC9E-4CCC-87F2-726DAE83DAB8}" type="slidenum">
              <a:rPr lang="pt-BR" smtClean="0"/>
              <a:pPr/>
              <a:t>‹#›</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p:txBody>
          <a:bodyPr/>
          <a:lstStyle/>
          <a:p>
            <a:fld id="{AD2BD2E0-2B76-437D-932B-06767ACF4D01}" type="datetimeFigureOut">
              <a:rPr lang="pt-BR" smtClean="0"/>
              <a:pPr/>
              <a:t>29/01/2014</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C8984E82-EC9E-4CCC-87F2-726DAE83DAB8}" type="slidenum">
              <a:rPr lang="pt-BR" smtClean="0"/>
              <a:pPr/>
              <a:t>‹#›</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p:txBody>
          <a:bodyPr/>
          <a:lstStyle/>
          <a:p>
            <a:fld id="{AD2BD2E0-2B76-437D-932B-06767ACF4D01}" type="datetimeFigureOut">
              <a:rPr lang="pt-BR" smtClean="0"/>
              <a:pPr/>
              <a:t>29/01/2014</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C8984E82-EC9E-4CCC-87F2-726DAE83DAB8}" type="slidenum">
              <a:rPr lang="pt-BR" smtClean="0"/>
              <a:pPr/>
              <a:t>‹#›</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2BD2E0-2B76-437D-932B-06767ACF4D01}" type="datetimeFigureOut">
              <a:rPr lang="pt-BR" smtClean="0"/>
              <a:pPr/>
              <a:t>29/01/2014</a:t>
            </a:fld>
            <a:endParaRPr lang="pt-BR"/>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984E82-EC9E-4CCC-87F2-726DAE83DAB8}" type="slidenum">
              <a:rPr lang="pt-BR" smtClean="0"/>
              <a:pPr/>
              <a:t>‹#›</a:t>
            </a:fld>
            <a:endParaRPr lang="pt-B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a:xfrm>
            <a:off x="395536" y="6021288"/>
            <a:ext cx="8496944" cy="836712"/>
          </a:xfrm>
        </p:spPr>
        <p:txBody>
          <a:bodyPr>
            <a:noAutofit/>
          </a:bodyPr>
          <a:lstStyle/>
          <a:p>
            <a:r>
              <a:rPr lang="pt-BR" sz="6600" b="1" dirty="0" err="1" smtClean="0">
                <a:solidFill>
                  <a:schemeClr val="bg1"/>
                </a:solidFill>
              </a:rPr>
              <a:t>Brazilian</a:t>
            </a:r>
            <a:r>
              <a:rPr lang="pt-BR" sz="6600" b="1" dirty="0" smtClean="0">
                <a:solidFill>
                  <a:schemeClr val="bg1"/>
                </a:solidFill>
              </a:rPr>
              <a:t> </a:t>
            </a:r>
            <a:r>
              <a:rPr lang="pt-BR" sz="6600" b="1" dirty="0" err="1" smtClean="0">
                <a:solidFill>
                  <a:schemeClr val="bg1"/>
                </a:solidFill>
              </a:rPr>
              <a:t>Elections</a:t>
            </a:r>
            <a:r>
              <a:rPr lang="pt-BR" sz="6600" b="1" dirty="0" smtClean="0">
                <a:solidFill>
                  <a:schemeClr val="bg1"/>
                </a:solidFill>
              </a:rPr>
              <a:t> 2014</a:t>
            </a:r>
            <a:endParaRPr lang="pt-BR" sz="6600" b="1" dirty="0">
              <a:solidFill>
                <a:schemeClr val="bg1"/>
              </a:solidFill>
            </a:endParaRPr>
          </a:p>
        </p:txBody>
      </p:sp>
      <p:pic>
        <p:nvPicPr>
          <p:cNvPr id="51201" name="Picture 1" descr="C:\Users\Roberio\Downloads\COVER.jpg"/>
          <p:cNvPicPr>
            <a:picLocks noChangeAspect="1" noChangeArrowheads="1"/>
          </p:cNvPicPr>
          <p:nvPr/>
        </p:nvPicPr>
        <p:blipFill>
          <a:blip r:embed="rId2" cstate="print"/>
          <a:srcRect/>
          <a:stretch>
            <a:fillRect/>
          </a:stretch>
        </p:blipFill>
        <p:spPr bwMode="auto">
          <a:xfrm>
            <a:off x="0" y="0"/>
            <a:ext cx="9793088" cy="7344816"/>
          </a:xfrm>
          <a:prstGeom prst="rect">
            <a:avLst/>
          </a:prstGeom>
          <a:noFill/>
        </p:spPr>
      </p:pic>
      <p:sp>
        <p:nvSpPr>
          <p:cNvPr id="9" name="Retângulo 8"/>
          <p:cNvSpPr/>
          <p:nvPr/>
        </p:nvSpPr>
        <p:spPr>
          <a:xfrm>
            <a:off x="899592" y="6309320"/>
            <a:ext cx="7317261" cy="923330"/>
          </a:xfrm>
          <a:prstGeom prst="rect">
            <a:avLst/>
          </a:prstGeom>
          <a:noFill/>
        </p:spPr>
        <p:txBody>
          <a:bodyPr wrap="square" lIns="91440" tIns="45720" rIns="91440" bIns="45720">
            <a:spAutoFit/>
          </a:bodyPr>
          <a:lstStyle/>
          <a:p>
            <a:pPr algn="ctr"/>
            <a:r>
              <a:rPr lang="pt-BR" sz="5400" b="1" cap="none" spc="0" dirty="0" err="1"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Brazilian</a:t>
            </a:r>
            <a:r>
              <a:rPr lang="pt-BR" sz="54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a:t>
            </a:r>
            <a:r>
              <a:rPr lang="pt-BR" sz="5400" b="1" cap="none" spc="0" dirty="0" err="1"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elections</a:t>
            </a:r>
            <a:r>
              <a:rPr lang="pt-BR" sz="54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- 2014</a:t>
            </a:r>
            <a:endParaRPr lang="pt-BR"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12749098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971600" y="980728"/>
            <a:ext cx="7272808" cy="4524315"/>
          </a:xfrm>
          <a:prstGeom prst="rect">
            <a:avLst/>
          </a:prstGeom>
        </p:spPr>
        <p:txBody>
          <a:bodyPr wrap="square">
            <a:spAutoFit/>
          </a:bodyPr>
          <a:lstStyle/>
          <a:p>
            <a:endParaRPr lang="en-US" sz="3200" dirty="0" smtClean="0"/>
          </a:p>
          <a:p>
            <a:endParaRPr lang="en-US" sz="3200" dirty="0" smtClean="0"/>
          </a:p>
          <a:p>
            <a:r>
              <a:rPr lang="en-US" sz="3200" dirty="0" smtClean="0"/>
              <a:t>- President Dilma reduced interest rates to the lowest level in history</a:t>
            </a:r>
          </a:p>
          <a:p>
            <a:endParaRPr lang="en-US" sz="3200" dirty="0" smtClean="0"/>
          </a:p>
          <a:p>
            <a:r>
              <a:rPr lang="en-US" sz="3200" dirty="0" smtClean="0"/>
              <a:t>- Such a step did not ensure the support either of the business community or of the population at large, perhaps because of the inflationary threat</a:t>
            </a:r>
            <a:endParaRPr lang="pt-BR" sz="3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631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708698"/>
            <a:ext cx="8208912" cy="5440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77200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827584" y="548680"/>
            <a:ext cx="7704856" cy="4031873"/>
          </a:xfrm>
          <a:prstGeom prst="rect">
            <a:avLst/>
          </a:prstGeom>
        </p:spPr>
        <p:txBody>
          <a:bodyPr wrap="square">
            <a:spAutoFit/>
          </a:bodyPr>
          <a:lstStyle/>
          <a:p>
            <a:endParaRPr lang="en-US" sz="3200" dirty="0" smtClean="0"/>
          </a:p>
          <a:p>
            <a:r>
              <a:rPr lang="en-US" sz="3200" dirty="0" smtClean="0"/>
              <a:t>-The satisfaction of basic demands brought new demands to the floor</a:t>
            </a:r>
          </a:p>
          <a:p>
            <a:r>
              <a:rPr lang="en-US" sz="3200" dirty="0" smtClean="0"/>
              <a:t/>
            </a:r>
            <a:br>
              <a:rPr lang="en-US" sz="3200" dirty="0" smtClean="0"/>
            </a:br>
            <a:r>
              <a:rPr lang="en-US" sz="3200" dirty="0" smtClean="0"/>
              <a:t>-The rather expensive stadiums built for the soccer world cup mobilized protesters, who claimed for public health, education and transport which meet ‘FIFA standards’</a:t>
            </a:r>
            <a:endParaRPr lang="pt-BR" sz="3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C:\Users\Roberio\AppData\Local\Temp\ufyn5i9t.tmp\avenidapaulista.jpg"/>
          <p:cNvPicPr>
            <a:picLocks noChangeAspect="1" noChangeArrowheads="1"/>
          </p:cNvPicPr>
          <p:nvPr/>
        </p:nvPicPr>
        <p:blipFill>
          <a:blip r:embed="rId2" cstate="print"/>
          <a:srcRect/>
          <a:stretch>
            <a:fillRect/>
          </a:stretch>
        </p:blipFill>
        <p:spPr bwMode="auto">
          <a:xfrm>
            <a:off x="2284924" y="0"/>
            <a:ext cx="4574151" cy="6858000"/>
          </a:xfrm>
          <a:prstGeom prst="rect">
            <a:avLst/>
          </a:prstGeom>
          <a:noFill/>
        </p:spPr>
      </p:pic>
      <p:sp>
        <p:nvSpPr>
          <p:cNvPr id="5" name="CaixaDeTexto 4"/>
          <p:cNvSpPr txBox="1"/>
          <p:nvPr/>
        </p:nvSpPr>
        <p:spPr>
          <a:xfrm>
            <a:off x="6660232" y="6381328"/>
            <a:ext cx="2483768" cy="369332"/>
          </a:xfrm>
          <a:prstGeom prst="rect">
            <a:avLst/>
          </a:prstGeom>
          <a:noFill/>
        </p:spPr>
        <p:txBody>
          <a:bodyPr wrap="square" rtlCol="0">
            <a:spAutoFit/>
          </a:bodyPr>
          <a:lstStyle/>
          <a:p>
            <a:r>
              <a:rPr lang="pt-BR" dirty="0" smtClean="0">
                <a:solidFill>
                  <a:schemeClr val="bg1"/>
                </a:solidFill>
              </a:rPr>
              <a:t>Foto: fulano de tal/Valor</a:t>
            </a:r>
            <a:endParaRPr lang="pt-BR" dirty="0">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normAutofit fontScale="92500" lnSpcReduction="10000"/>
          </a:bodyPr>
          <a:lstStyle/>
          <a:p>
            <a:pPr>
              <a:buNone/>
            </a:pPr>
            <a:r>
              <a:rPr lang="en-US" dirty="0" smtClean="0"/>
              <a:t>    -Protests may resume during the electoral campaign as the world cup will take place three months before elections, but the decisive factor may still be the confrontation between the PT’s and the PSDB’s legacies</a:t>
            </a:r>
          </a:p>
          <a:p>
            <a:pPr>
              <a:buNone/>
            </a:pPr>
            <a:r>
              <a:rPr lang="en-US" dirty="0" smtClean="0"/>
              <a:t/>
            </a:r>
            <a:br>
              <a:rPr lang="en-US" dirty="0" smtClean="0"/>
            </a:br>
            <a:r>
              <a:rPr lang="en-US" dirty="0" smtClean="0"/>
              <a:t>-Inflation control remains the most important brand of the PSDB while job creation (with expansion of formal posts) and higher average income are the main strengths of the PT</a:t>
            </a:r>
            <a:endParaRPr lang="pt-B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7334"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3548" y="732560"/>
            <a:ext cx="8136904" cy="539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90597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8360"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2893" y="612828"/>
            <a:ext cx="8498215" cy="5632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20194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0408"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4295" y="535626"/>
            <a:ext cx="8315410" cy="5786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11358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Roberio\AppData\Local\Temp\kf69d9ka.tmp\APPROVAL.jpg"/>
          <p:cNvPicPr>
            <a:picLocks noChangeAspect="1" noChangeArrowheads="1"/>
          </p:cNvPicPr>
          <p:nvPr/>
        </p:nvPicPr>
        <p:blipFill>
          <a:blip r:embed="rId2" cstate="print"/>
          <a:srcRect/>
          <a:stretch>
            <a:fillRect/>
          </a:stretch>
        </p:blipFill>
        <p:spPr bwMode="auto">
          <a:xfrm>
            <a:off x="0" y="1793818"/>
            <a:ext cx="9144000" cy="3270363"/>
          </a:xfrm>
          <a:prstGeom prst="rect">
            <a:avLst/>
          </a:prstGeom>
          <a:noFill/>
        </p:spPr>
      </p:pic>
    </p:spTree>
    <p:extLst>
      <p:ext uri="{BB962C8B-B14F-4D97-AF65-F5344CB8AC3E}">
        <p14:creationId xmlns:p14="http://schemas.microsoft.com/office/powerpoint/2010/main" val="12749098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descr="C:\Users\Roberio\AppData\Local\Temp\gl9w8cap.tmp\bx14032013 Marina Silva 19.jpg"/>
          <p:cNvPicPr>
            <a:picLocks noGrp="1" noChangeAspect="1" noChangeArrowheads="1"/>
          </p:cNvPicPr>
          <p:nvPr>
            <p:ph idx="1"/>
          </p:nvPr>
        </p:nvPicPr>
        <p:blipFill>
          <a:blip r:embed="rId2" cstate="print"/>
          <a:srcRect/>
          <a:stretch>
            <a:fillRect/>
          </a:stretch>
        </p:blipFill>
        <p:spPr bwMode="auto">
          <a:xfrm>
            <a:off x="2483768" y="476672"/>
            <a:ext cx="4032448" cy="5976664"/>
          </a:xfrm>
          <a:prstGeom prst="rect">
            <a:avLst/>
          </a:prstGeom>
          <a:noFill/>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00200"/>
            <a:ext cx="8229600" cy="4637111"/>
          </a:xfrm>
        </p:spPr>
        <p:txBody>
          <a:bodyPr>
            <a:normAutofit fontScale="77500" lnSpcReduction="20000"/>
          </a:bodyPr>
          <a:lstStyle/>
          <a:p>
            <a:pPr>
              <a:buNone/>
            </a:pPr>
            <a:r>
              <a:rPr lang="en-US" sz="4100" dirty="0" smtClean="0"/>
              <a:t>    - 7th presidential election since </a:t>
            </a:r>
            <a:r>
              <a:rPr lang="en-US" sz="4100" dirty="0" err="1" smtClean="0"/>
              <a:t>redemocratization</a:t>
            </a:r>
            <a:endParaRPr lang="en-US" sz="4100" dirty="0" smtClean="0"/>
          </a:p>
          <a:p>
            <a:pPr>
              <a:buNone/>
            </a:pPr>
            <a:r>
              <a:rPr lang="en-US" sz="4100" dirty="0" smtClean="0"/>
              <a:t/>
            </a:r>
            <a:br>
              <a:rPr lang="en-US" sz="4100" dirty="0" smtClean="0"/>
            </a:br>
            <a:r>
              <a:rPr lang="en-US" sz="4100" dirty="0" smtClean="0"/>
              <a:t>- 141 million will choose the president, the governors of 27 states and members of local and national parliaments</a:t>
            </a:r>
          </a:p>
          <a:p>
            <a:pPr>
              <a:buNone/>
            </a:pPr>
            <a:endParaRPr lang="en-US" sz="4100" dirty="0" smtClean="0"/>
          </a:p>
          <a:p>
            <a:pPr>
              <a:buNone/>
            </a:pPr>
            <a:r>
              <a:rPr lang="en-US" sz="4100" dirty="0" smtClean="0"/>
              <a:t>    - The 1988 Constitution enlarged the electorate through the enfranchisement of the illiterate</a:t>
            </a:r>
          </a:p>
          <a:p>
            <a:pPr>
              <a:buNone/>
            </a:pPr>
            <a:endParaRPr lang="pt-B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lstStyle/>
          <a:p>
            <a:pPr>
              <a:buNone/>
            </a:pPr>
            <a:r>
              <a:rPr lang="en-US" dirty="0" smtClean="0"/>
              <a:t>    - The </a:t>
            </a:r>
            <a:r>
              <a:rPr lang="en-US" dirty="0"/>
              <a:t>alliance of former minister of </a:t>
            </a:r>
            <a:r>
              <a:rPr lang="en-US" dirty="0" smtClean="0"/>
              <a:t>the environment</a:t>
            </a:r>
            <a:r>
              <a:rPr lang="en-US" dirty="0"/>
              <a:t>, Marina Silva, the </a:t>
            </a:r>
            <a:r>
              <a:rPr lang="en-US" dirty="0" smtClean="0"/>
              <a:t>most successful experience </a:t>
            </a:r>
            <a:r>
              <a:rPr lang="en-US" dirty="0"/>
              <a:t>of a third force so far, made the governor of Pernambuco, Eduardo Campos, a viable candidate</a:t>
            </a:r>
            <a:endParaRPr lang="pt-B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Roberio\AppData\Local\Temp\d42xnx7f.tmp\eCampos12.jpg"/>
          <p:cNvPicPr>
            <a:picLocks noGrp="1" noChangeAspect="1" noChangeArrowheads="1"/>
          </p:cNvPicPr>
          <p:nvPr>
            <p:ph idx="1"/>
          </p:nvPr>
        </p:nvPicPr>
        <p:blipFill>
          <a:blip r:embed="rId2" cstate="print"/>
          <a:srcRect/>
          <a:stretch>
            <a:fillRect/>
          </a:stretch>
        </p:blipFill>
        <p:spPr bwMode="auto">
          <a:xfrm>
            <a:off x="1331640" y="1124744"/>
            <a:ext cx="6812968" cy="4525963"/>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1052513" y="309563"/>
            <a:ext cx="7038975" cy="6238875"/>
          </a:xfrm>
          <a:prstGeom prst="rect">
            <a:avLst/>
          </a:prstGeom>
          <a:noFill/>
          <a:ln w="9525">
            <a:noFill/>
            <a:miter lim="800000"/>
            <a:headEnd/>
            <a:tailEnd/>
          </a:ln>
        </p:spPr>
      </p:pic>
    </p:spTree>
    <p:extLst>
      <p:ext uri="{BB962C8B-B14F-4D97-AF65-F5344CB8AC3E}">
        <p14:creationId xmlns:p14="http://schemas.microsoft.com/office/powerpoint/2010/main" val="12749098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124744"/>
            <a:ext cx="8229600" cy="5001419"/>
          </a:xfrm>
        </p:spPr>
        <p:txBody>
          <a:bodyPr>
            <a:normAutofit lnSpcReduction="10000"/>
          </a:bodyPr>
          <a:lstStyle/>
          <a:p>
            <a:pPr>
              <a:buNone/>
            </a:pPr>
            <a:r>
              <a:rPr lang="en-US" dirty="0" smtClean="0"/>
              <a:t>    - Heir to </a:t>
            </a:r>
            <a:r>
              <a:rPr lang="en-US" dirty="0"/>
              <a:t>an ex-governor exiled during </a:t>
            </a:r>
            <a:r>
              <a:rPr lang="en-US" dirty="0" smtClean="0"/>
              <a:t>dictatorship, Campos </a:t>
            </a:r>
            <a:r>
              <a:rPr lang="en-US" dirty="0"/>
              <a:t>accomplished a market-friendly </a:t>
            </a:r>
            <a:r>
              <a:rPr lang="en-US" dirty="0" smtClean="0"/>
              <a:t>performance. The </a:t>
            </a:r>
            <a:r>
              <a:rPr lang="en-US" dirty="0"/>
              <a:t>20 years of polarization remains </a:t>
            </a:r>
            <a:r>
              <a:rPr lang="en-US" dirty="0" smtClean="0"/>
              <a:t>his </a:t>
            </a:r>
            <a:r>
              <a:rPr lang="en-US" dirty="0"/>
              <a:t>main obstacle </a:t>
            </a:r>
            <a:endParaRPr lang="en-US" dirty="0" smtClean="0"/>
          </a:p>
          <a:p>
            <a:pPr>
              <a:buNone/>
            </a:pPr>
            <a:r>
              <a:rPr lang="en-US" dirty="0" smtClean="0"/>
              <a:t/>
            </a:r>
            <a:br>
              <a:rPr lang="en-US" dirty="0" smtClean="0"/>
            </a:br>
            <a:r>
              <a:rPr lang="en-US" dirty="0" smtClean="0"/>
              <a:t>- Campos </a:t>
            </a:r>
            <a:r>
              <a:rPr lang="en-US" dirty="0"/>
              <a:t>comes from </a:t>
            </a:r>
            <a:r>
              <a:rPr lang="en-US" dirty="0" smtClean="0"/>
              <a:t>the Northeast</a:t>
            </a:r>
            <a:r>
              <a:rPr lang="en-US" dirty="0"/>
              <a:t>, the region in which Dilma </a:t>
            </a:r>
            <a:r>
              <a:rPr lang="en-US" dirty="0" smtClean="0"/>
              <a:t>performs best. He may </a:t>
            </a:r>
            <a:r>
              <a:rPr lang="en-US" dirty="0"/>
              <a:t>face difficulties in the </a:t>
            </a:r>
            <a:r>
              <a:rPr lang="en-US" dirty="0" smtClean="0"/>
              <a:t>farming states, </a:t>
            </a:r>
            <a:r>
              <a:rPr lang="en-US" dirty="0"/>
              <a:t>which reject the sustainability </a:t>
            </a:r>
            <a:r>
              <a:rPr lang="en-US" dirty="0" smtClean="0"/>
              <a:t>platform represented </a:t>
            </a:r>
            <a:r>
              <a:rPr lang="en-US" dirty="0"/>
              <a:t>by Marina</a:t>
            </a:r>
            <a:endParaRPr lang="pt-B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714500" y="390525"/>
            <a:ext cx="5715000" cy="6076950"/>
          </a:xfrm>
          <a:prstGeom prst="rect">
            <a:avLst/>
          </a:prstGeom>
          <a:noFill/>
          <a:ln w="9525">
            <a:noFill/>
            <a:miter lim="800000"/>
            <a:headEnd/>
            <a:tailEnd/>
          </a:ln>
        </p:spPr>
      </p:pic>
    </p:spTree>
    <p:extLst>
      <p:ext uri="{BB962C8B-B14F-4D97-AF65-F5344CB8AC3E}">
        <p14:creationId xmlns:p14="http://schemas.microsoft.com/office/powerpoint/2010/main" val="12749098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Roberio\AppData\Local\Temp\f5gb5ft1.tmp\ANeves55.jpg"/>
          <p:cNvPicPr>
            <a:picLocks noGrp="1" noChangeAspect="1" noChangeArrowheads="1"/>
          </p:cNvPicPr>
          <p:nvPr>
            <p:ph idx="1"/>
          </p:nvPr>
        </p:nvPicPr>
        <p:blipFill>
          <a:blip r:embed="rId2" cstate="print"/>
          <a:srcRect/>
          <a:stretch>
            <a:fillRect/>
          </a:stretch>
        </p:blipFill>
        <p:spPr bwMode="auto">
          <a:xfrm>
            <a:off x="1115616" y="836712"/>
            <a:ext cx="6984776" cy="4968552"/>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476672"/>
            <a:ext cx="8229600" cy="5649491"/>
          </a:xfrm>
        </p:spPr>
        <p:txBody>
          <a:bodyPr>
            <a:normAutofit fontScale="92500" lnSpcReduction="10000"/>
          </a:bodyPr>
          <a:lstStyle/>
          <a:p>
            <a:pPr>
              <a:buNone/>
            </a:pPr>
            <a:r>
              <a:rPr lang="pt-BR" dirty="0" smtClean="0"/>
              <a:t>    - Aécio </a:t>
            </a:r>
            <a:r>
              <a:rPr lang="pt-BR" dirty="0" err="1" smtClean="0"/>
              <a:t>has</a:t>
            </a:r>
            <a:r>
              <a:rPr lang="pt-BR" dirty="0" smtClean="0"/>
              <a:t> </a:t>
            </a:r>
            <a:r>
              <a:rPr lang="pt-BR" dirty="0" err="1" smtClean="0"/>
              <a:t>the</a:t>
            </a:r>
            <a:r>
              <a:rPr lang="pt-BR" dirty="0" smtClean="0"/>
              <a:t> </a:t>
            </a:r>
            <a:r>
              <a:rPr lang="pt-BR" dirty="0" err="1" smtClean="0"/>
              <a:t>preference</a:t>
            </a:r>
            <a:r>
              <a:rPr lang="pt-BR" dirty="0" smtClean="0"/>
              <a:t> </a:t>
            </a:r>
            <a:r>
              <a:rPr lang="pt-BR" dirty="0" err="1" smtClean="0"/>
              <a:t>of</a:t>
            </a:r>
            <a:r>
              <a:rPr lang="pt-BR" dirty="0" smtClean="0"/>
              <a:t> </a:t>
            </a:r>
            <a:r>
              <a:rPr lang="pt-BR" dirty="0" err="1" smtClean="0"/>
              <a:t>the</a:t>
            </a:r>
            <a:r>
              <a:rPr lang="pt-BR" dirty="0" smtClean="0"/>
              <a:t> business </a:t>
            </a:r>
            <a:r>
              <a:rPr lang="pt-BR" dirty="0" err="1" smtClean="0"/>
              <a:t>community</a:t>
            </a:r>
            <a:r>
              <a:rPr lang="pt-BR" dirty="0" smtClean="0"/>
              <a:t>, </a:t>
            </a:r>
            <a:r>
              <a:rPr lang="pt-BR" dirty="0" err="1" smtClean="0"/>
              <a:t>maybe</a:t>
            </a:r>
            <a:r>
              <a:rPr lang="pt-BR" dirty="0" smtClean="0"/>
              <a:t> </a:t>
            </a:r>
            <a:r>
              <a:rPr lang="pt-BR" dirty="0" err="1" smtClean="0"/>
              <a:t>because</a:t>
            </a:r>
            <a:r>
              <a:rPr lang="pt-BR" dirty="0" smtClean="0"/>
              <a:t> </a:t>
            </a:r>
            <a:r>
              <a:rPr lang="pt-BR" dirty="0" err="1" smtClean="0"/>
              <a:t>he</a:t>
            </a:r>
            <a:r>
              <a:rPr lang="pt-BR" dirty="0" smtClean="0"/>
              <a:t> </a:t>
            </a:r>
            <a:r>
              <a:rPr lang="pt-BR" dirty="0" err="1" smtClean="0"/>
              <a:t>formed</a:t>
            </a:r>
            <a:r>
              <a:rPr lang="pt-BR" dirty="0" smtClean="0"/>
              <a:t> a </a:t>
            </a:r>
            <a:r>
              <a:rPr lang="pt-BR" dirty="0" err="1" smtClean="0"/>
              <a:t>team</a:t>
            </a:r>
            <a:r>
              <a:rPr lang="pt-BR" dirty="0" smtClean="0"/>
              <a:t> </a:t>
            </a:r>
            <a:r>
              <a:rPr lang="pt-BR" dirty="0" err="1" smtClean="0"/>
              <a:t>of</a:t>
            </a:r>
            <a:r>
              <a:rPr lang="pt-BR" dirty="0" smtClean="0"/>
              <a:t> </a:t>
            </a:r>
            <a:r>
              <a:rPr lang="pt-BR" dirty="0" err="1" smtClean="0"/>
              <a:t>economists</a:t>
            </a:r>
            <a:r>
              <a:rPr lang="pt-BR" dirty="0" smtClean="0"/>
              <a:t> </a:t>
            </a:r>
            <a:r>
              <a:rPr lang="pt-BR" dirty="0" err="1" smtClean="0"/>
              <a:t>and</a:t>
            </a:r>
            <a:r>
              <a:rPr lang="pt-BR" dirty="0" smtClean="0"/>
              <a:t> </a:t>
            </a:r>
            <a:r>
              <a:rPr lang="pt-BR" dirty="0" err="1" smtClean="0"/>
              <a:t>intelectuals</a:t>
            </a:r>
            <a:r>
              <a:rPr lang="pt-BR" dirty="0" smtClean="0"/>
              <a:t> </a:t>
            </a:r>
            <a:r>
              <a:rPr lang="pt-BR" dirty="0" err="1" smtClean="0"/>
              <a:t>who</a:t>
            </a:r>
            <a:r>
              <a:rPr lang="pt-BR" dirty="0" smtClean="0"/>
              <a:t> </a:t>
            </a:r>
            <a:r>
              <a:rPr lang="pt-BR" dirty="0" err="1" smtClean="0"/>
              <a:t>had</a:t>
            </a:r>
            <a:r>
              <a:rPr lang="pt-BR" dirty="0" smtClean="0"/>
              <a:t> </a:t>
            </a:r>
            <a:r>
              <a:rPr lang="pt-BR" dirty="0" err="1" smtClean="0"/>
              <a:t>worked</a:t>
            </a:r>
            <a:r>
              <a:rPr lang="pt-BR" dirty="0" smtClean="0"/>
              <a:t> for </a:t>
            </a:r>
            <a:r>
              <a:rPr lang="pt-BR" dirty="0" err="1" smtClean="0"/>
              <a:t>the</a:t>
            </a:r>
            <a:r>
              <a:rPr lang="pt-BR" dirty="0" smtClean="0"/>
              <a:t> Cardoso </a:t>
            </a:r>
            <a:r>
              <a:rPr lang="pt-BR" dirty="0" err="1" smtClean="0"/>
              <a:t>Administration</a:t>
            </a:r>
            <a:endParaRPr lang="pt-BR" dirty="0" smtClean="0"/>
          </a:p>
          <a:p>
            <a:pPr>
              <a:buNone/>
            </a:pPr>
            <a:endParaRPr lang="pt-BR" dirty="0" smtClean="0"/>
          </a:p>
          <a:p>
            <a:pPr>
              <a:buNone/>
            </a:pPr>
            <a:r>
              <a:rPr lang="pt-BR" dirty="0" smtClean="0"/>
              <a:t>    - As </a:t>
            </a:r>
            <a:r>
              <a:rPr lang="pt-BR" dirty="0" err="1" smtClean="0"/>
              <a:t>the</a:t>
            </a:r>
            <a:r>
              <a:rPr lang="pt-BR" dirty="0" smtClean="0"/>
              <a:t> </a:t>
            </a:r>
            <a:r>
              <a:rPr lang="pt-BR" dirty="0" err="1" smtClean="0"/>
              <a:t>first</a:t>
            </a:r>
            <a:r>
              <a:rPr lang="pt-BR" dirty="0" smtClean="0"/>
              <a:t> candidate </a:t>
            </a:r>
            <a:r>
              <a:rPr lang="pt-BR" dirty="0" err="1" smtClean="0"/>
              <a:t>who</a:t>
            </a:r>
            <a:r>
              <a:rPr lang="pt-BR" dirty="0" smtClean="0"/>
              <a:t> </a:t>
            </a:r>
            <a:r>
              <a:rPr lang="pt-BR" dirty="0" err="1" smtClean="0"/>
              <a:t>doesn’t</a:t>
            </a:r>
            <a:r>
              <a:rPr lang="pt-BR" dirty="0" smtClean="0"/>
              <a:t> come </a:t>
            </a:r>
            <a:r>
              <a:rPr lang="pt-BR" dirty="0" err="1" smtClean="0"/>
              <a:t>from</a:t>
            </a:r>
            <a:r>
              <a:rPr lang="pt-BR" dirty="0" smtClean="0"/>
              <a:t> São Paulo, Aécio </a:t>
            </a:r>
            <a:r>
              <a:rPr lang="pt-BR" dirty="0" err="1" smtClean="0"/>
              <a:t>may</a:t>
            </a:r>
            <a:r>
              <a:rPr lang="pt-BR" dirty="0" smtClean="0"/>
              <a:t> </a:t>
            </a:r>
            <a:r>
              <a:rPr lang="pt-BR" dirty="0" err="1" smtClean="0"/>
              <a:t>fail</a:t>
            </a:r>
            <a:r>
              <a:rPr lang="pt-BR" dirty="0" smtClean="0"/>
              <a:t> to </a:t>
            </a:r>
            <a:r>
              <a:rPr lang="pt-BR" dirty="0" err="1" smtClean="0"/>
              <a:t>command</a:t>
            </a:r>
            <a:r>
              <a:rPr lang="pt-BR" dirty="0" smtClean="0"/>
              <a:t> a </a:t>
            </a:r>
            <a:r>
              <a:rPr lang="pt-BR" dirty="0" err="1" smtClean="0"/>
              <a:t>clear</a:t>
            </a:r>
            <a:r>
              <a:rPr lang="pt-BR" dirty="0" smtClean="0"/>
              <a:t> </a:t>
            </a:r>
            <a:r>
              <a:rPr lang="pt-BR" dirty="0" err="1" smtClean="0"/>
              <a:t>support</a:t>
            </a:r>
            <a:r>
              <a:rPr lang="pt-BR" dirty="0" smtClean="0"/>
              <a:t> </a:t>
            </a:r>
            <a:r>
              <a:rPr lang="pt-BR" dirty="0" err="1" smtClean="0"/>
              <a:t>of</a:t>
            </a:r>
            <a:r>
              <a:rPr lang="pt-BR" dirty="0" smtClean="0"/>
              <a:t> </a:t>
            </a:r>
            <a:r>
              <a:rPr lang="pt-BR" dirty="0" err="1" smtClean="0"/>
              <a:t>his</a:t>
            </a:r>
            <a:r>
              <a:rPr lang="pt-BR" dirty="0" smtClean="0"/>
              <a:t> </a:t>
            </a:r>
            <a:r>
              <a:rPr lang="pt-BR" dirty="0" err="1" smtClean="0"/>
              <a:t>party</a:t>
            </a:r>
            <a:r>
              <a:rPr lang="pt-BR" dirty="0" smtClean="0"/>
              <a:t> in </a:t>
            </a:r>
            <a:r>
              <a:rPr lang="pt-BR" dirty="0" err="1" smtClean="0"/>
              <a:t>that</a:t>
            </a:r>
            <a:r>
              <a:rPr lang="pt-BR" dirty="0" smtClean="0"/>
              <a:t> </a:t>
            </a:r>
            <a:r>
              <a:rPr lang="pt-BR" dirty="0" err="1" smtClean="0"/>
              <a:t>state</a:t>
            </a:r>
            <a:endParaRPr lang="pt-BR" dirty="0" smtClean="0"/>
          </a:p>
          <a:p>
            <a:endParaRPr lang="pt-BR" dirty="0" smtClean="0"/>
          </a:p>
          <a:p>
            <a:pPr>
              <a:buNone/>
            </a:pPr>
            <a:r>
              <a:rPr lang="pt-BR" dirty="0" smtClean="0"/>
              <a:t>    - He </a:t>
            </a:r>
            <a:r>
              <a:rPr lang="pt-BR" dirty="0" err="1" smtClean="0"/>
              <a:t>will</a:t>
            </a:r>
            <a:r>
              <a:rPr lang="pt-BR" dirty="0" smtClean="0"/>
              <a:t> face </a:t>
            </a:r>
            <a:r>
              <a:rPr lang="pt-BR" dirty="0" err="1" smtClean="0"/>
              <a:t>the</a:t>
            </a:r>
            <a:r>
              <a:rPr lang="pt-BR" dirty="0" smtClean="0"/>
              <a:t> </a:t>
            </a:r>
            <a:r>
              <a:rPr lang="pt-BR" dirty="0" err="1" smtClean="0"/>
              <a:t>favoritism</a:t>
            </a:r>
            <a:r>
              <a:rPr lang="pt-BR" dirty="0" smtClean="0"/>
              <a:t> </a:t>
            </a:r>
            <a:r>
              <a:rPr lang="pt-BR" dirty="0" err="1" smtClean="0"/>
              <a:t>of</a:t>
            </a:r>
            <a:r>
              <a:rPr lang="pt-BR" dirty="0" smtClean="0"/>
              <a:t> </a:t>
            </a:r>
            <a:r>
              <a:rPr lang="pt-BR" dirty="0" err="1" smtClean="0"/>
              <a:t>an</a:t>
            </a:r>
            <a:r>
              <a:rPr lang="pt-BR" dirty="0" smtClean="0"/>
              <a:t> </a:t>
            </a:r>
            <a:r>
              <a:rPr lang="pt-BR" dirty="0" err="1" smtClean="0"/>
              <a:t>incumbent</a:t>
            </a:r>
            <a:r>
              <a:rPr lang="pt-BR" dirty="0" smtClean="0"/>
              <a:t> </a:t>
            </a:r>
            <a:r>
              <a:rPr lang="pt-BR" dirty="0" err="1" smtClean="0"/>
              <a:t>president</a:t>
            </a:r>
            <a:r>
              <a:rPr lang="pt-BR" dirty="0" smtClean="0"/>
              <a:t> </a:t>
            </a:r>
            <a:r>
              <a:rPr lang="pt-BR" dirty="0" err="1" smtClean="0"/>
              <a:t>with</a:t>
            </a:r>
            <a:r>
              <a:rPr lang="pt-BR" dirty="0" smtClean="0"/>
              <a:t> </a:t>
            </a:r>
            <a:r>
              <a:rPr lang="pt-BR" dirty="0" err="1" smtClean="0"/>
              <a:t>the</a:t>
            </a:r>
            <a:r>
              <a:rPr lang="pt-BR" dirty="0" smtClean="0"/>
              <a:t> </a:t>
            </a:r>
            <a:r>
              <a:rPr lang="pt-BR" dirty="0" err="1" smtClean="0"/>
              <a:t>lowest</a:t>
            </a:r>
            <a:r>
              <a:rPr lang="pt-BR" dirty="0" smtClean="0"/>
              <a:t> </a:t>
            </a:r>
            <a:r>
              <a:rPr lang="pt-BR" dirty="0" err="1" smtClean="0"/>
              <a:t>level</a:t>
            </a:r>
            <a:r>
              <a:rPr lang="pt-BR" dirty="0" smtClean="0"/>
              <a:t> </a:t>
            </a:r>
            <a:r>
              <a:rPr lang="pt-BR" dirty="0" err="1" smtClean="0"/>
              <a:t>of</a:t>
            </a:r>
            <a:r>
              <a:rPr lang="pt-BR" dirty="0" smtClean="0"/>
              <a:t> </a:t>
            </a:r>
            <a:r>
              <a:rPr lang="pt-BR" dirty="0" err="1" smtClean="0"/>
              <a:t>unemployment</a:t>
            </a:r>
            <a:r>
              <a:rPr lang="pt-BR" dirty="0" smtClean="0"/>
              <a:t> in </a:t>
            </a:r>
            <a:r>
              <a:rPr lang="pt-BR" dirty="0" err="1" smtClean="0"/>
              <a:t>the</a:t>
            </a:r>
            <a:r>
              <a:rPr lang="pt-BR" dirty="0" smtClean="0"/>
              <a:t> </a:t>
            </a:r>
            <a:r>
              <a:rPr lang="pt-BR" dirty="0" err="1" smtClean="0"/>
              <a:t>last</a:t>
            </a:r>
            <a:r>
              <a:rPr lang="pt-BR" dirty="0" smtClean="0"/>
              <a:t> 20 </a:t>
            </a:r>
            <a:r>
              <a:rPr lang="pt-BR" dirty="0" err="1" smtClean="0"/>
              <a:t>years</a:t>
            </a:r>
            <a:endParaRPr lang="pt-B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18829" y="1408414"/>
            <a:ext cx="8925171" cy="5449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ângulo 6"/>
          <p:cNvSpPr/>
          <p:nvPr/>
        </p:nvSpPr>
        <p:spPr>
          <a:xfrm>
            <a:off x="971600" y="692696"/>
            <a:ext cx="7632848" cy="5078313"/>
          </a:xfrm>
          <a:prstGeom prst="rect">
            <a:avLst/>
          </a:prstGeom>
        </p:spPr>
        <p:txBody>
          <a:bodyPr wrap="square">
            <a:spAutoFit/>
          </a:bodyPr>
          <a:lstStyle/>
          <a:p>
            <a:pPr>
              <a:buFontTx/>
              <a:buChar char="-"/>
            </a:pPr>
            <a:r>
              <a:rPr lang="en-US" sz="3200" dirty="0" smtClean="0"/>
              <a:t>President Dilma will also have the support of the majority of mayors, who are very dependent on social policies and are the most active campaigners in presidential elections</a:t>
            </a:r>
          </a:p>
          <a:p>
            <a:r>
              <a:rPr lang="en-US" sz="3200" dirty="0" smtClean="0"/>
              <a:t/>
            </a:r>
            <a:br>
              <a:rPr lang="en-US" sz="3200" dirty="0" smtClean="0"/>
            </a:br>
            <a:r>
              <a:rPr lang="en-US" sz="3200" dirty="0" smtClean="0"/>
              <a:t>- The alliance with the PMDB will give her roughly half the TV electoral propaganda time.</a:t>
            </a:r>
          </a:p>
          <a:p>
            <a:r>
              <a:rPr lang="en-US" dirty="0" smtClean="0"/>
              <a:t/>
            </a:r>
            <a:br>
              <a:rPr lang="en-US" dirty="0" smtClean="0"/>
            </a:br>
            <a:endParaRPr lang="pt-BR" dirty="0"/>
          </a:p>
        </p:txBody>
      </p:sp>
    </p:spTree>
    <p:extLst>
      <p:ext uri="{BB962C8B-B14F-4D97-AF65-F5344CB8AC3E}">
        <p14:creationId xmlns:p14="http://schemas.microsoft.com/office/powerpoint/2010/main" val="12749098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395536" y="1582341"/>
            <a:ext cx="8568952" cy="5016758"/>
          </a:xfrm>
          <a:prstGeom prst="rect">
            <a:avLst/>
          </a:prstGeom>
        </p:spPr>
        <p:txBody>
          <a:bodyPr wrap="square">
            <a:spAutoFit/>
          </a:bodyPr>
          <a:lstStyle/>
          <a:p>
            <a:r>
              <a:rPr lang="en-US" sz="3200" dirty="0" smtClean="0"/>
              <a:t>- Since the arrival of the PT in power this is the dispute in which the business community is mostly unnerved, which may lead the debate to focus on economic issues</a:t>
            </a:r>
          </a:p>
          <a:p>
            <a:r>
              <a:rPr lang="en-US" sz="3200" dirty="0" smtClean="0"/>
              <a:t/>
            </a:r>
            <a:br>
              <a:rPr lang="en-US" sz="3200" dirty="0" smtClean="0"/>
            </a:br>
            <a:r>
              <a:rPr lang="en-US" sz="3200" dirty="0" smtClean="0"/>
              <a:t>- None of the candidates has been clear  about how  to cut budgetary expenditures, as financial markets demand, and meet social demands which already take 60% of public expending</a:t>
            </a:r>
            <a:br>
              <a:rPr lang="en-US" sz="3200" dirty="0" smtClean="0"/>
            </a:br>
            <a:endParaRPr lang="pt-BR" sz="3200" dirty="0"/>
          </a:p>
        </p:txBody>
      </p:sp>
    </p:spTree>
    <p:extLst>
      <p:ext uri="{BB962C8B-B14F-4D97-AF65-F5344CB8AC3E}">
        <p14:creationId xmlns:p14="http://schemas.microsoft.com/office/powerpoint/2010/main" val="12749098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6"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1869" y="944724"/>
            <a:ext cx="8420262"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67974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1259632" y="1700808"/>
            <a:ext cx="6768752" cy="2062103"/>
          </a:xfrm>
          <a:prstGeom prst="rect">
            <a:avLst/>
          </a:prstGeom>
        </p:spPr>
        <p:txBody>
          <a:bodyPr wrap="square">
            <a:spAutoFit/>
          </a:bodyPr>
          <a:lstStyle/>
          <a:p>
            <a:r>
              <a:rPr lang="en-US" sz="3200" dirty="0" smtClean="0"/>
              <a:t>- The winner will be the one who seems credible enough to make the investments the country needs while preserving the gains of the majority</a:t>
            </a:r>
            <a:endParaRPr lang="pt-BR" sz="3200" dirty="0"/>
          </a:p>
        </p:txBody>
      </p:sp>
    </p:spTree>
    <p:extLst>
      <p:ext uri="{BB962C8B-B14F-4D97-AF65-F5344CB8AC3E}">
        <p14:creationId xmlns:p14="http://schemas.microsoft.com/office/powerpoint/2010/main" val="12749098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611560" y="692696"/>
            <a:ext cx="8136904" cy="6001643"/>
          </a:xfrm>
          <a:prstGeom prst="rect">
            <a:avLst/>
          </a:prstGeom>
        </p:spPr>
        <p:txBody>
          <a:bodyPr wrap="square">
            <a:spAutoFit/>
          </a:bodyPr>
          <a:lstStyle/>
          <a:p>
            <a:pPr>
              <a:buFontTx/>
              <a:buChar char="-"/>
            </a:pPr>
            <a:r>
              <a:rPr lang="en-US" sz="3200" dirty="0" smtClean="0"/>
              <a:t>The universal suffrage combined with mandatory vote set a social agenda and contributed to raise the tax burden from 25% to 36% of the GDP</a:t>
            </a:r>
          </a:p>
          <a:p>
            <a:pPr>
              <a:buFontTx/>
              <a:buChar char="-"/>
            </a:pPr>
            <a:endParaRPr lang="en-US" sz="3200" dirty="0" smtClean="0"/>
          </a:p>
          <a:p>
            <a:pPr>
              <a:buFontTx/>
              <a:buChar char="-"/>
            </a:pPr>
            <a:r>
              <a:rPr lang="en-US" sz="3200" dirty="0" smtClean="0"/>
              <a:t>It is for the sake of democracy, and not for populism, that parties have been disputing the pace and extension of the social agenda</a:t>
            </a:r>
          </a:p>
          <a:p>
            <a:pPr>
              <a:buFontTx/>
              <a:buChar char="-"/>
            </a:pPr>
            <a:endParaRPr lang="en-US" sz="3200" dirty="0" smtClean="0"/>
          </a:p>
          <a:p>
            <a:pPr>
              <a:buFontTx/>
              <a:buChar char="-"/>
            </a:pPr>
            <a:r>
              <a:rPr lang="en-US" sz="3200" dirty="0" smtClean="0"/>
              <a:t>The PT and the PSDB have been dominating national disputes as the only parties to have presented candidates in all elections since 1989</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91147"/>
            <a:ext cx="7772400" cy="2475706"/>
          </a:xfrm>
        </p:spPr>
        <p:txBody>
          <a:bodyPr/>
          <a:lstStyle/>
          <a:p>
            <a:r>
              <a:rPr lang="pt-BR" dirty="0" smtClean="0">
                <a:solidFill>
                  <a:schemeClr val="accent1"/>
                </a:solidFill>
              </a:rPr>
              <a:t>Indicadores Brasil – </a:t>
            </a:r>
            <a:r>
              <a:rPr lang="pt-BR" dirty="0" err="1" smtClean="0">
                <a:solidFill>
                  <a:schemeClr val="accent1"/>
                </a:solidFill>
              </a:rPr>
              <a:t>jan</a:t>
            </a:r>
            <a:r>
              <a:rPr lang="pt-BR" dirty="0" smtClean="0">
                <a:solidFill>
                  <a:schemeClr val="accent1"/>
                </a:solidFill>
              </a:rPr>
              <a:t>/2014</a:t>
            </a:r>
            <a:endParaRPr lang="pt-BR" dirty="0">
              <a:solidFill>
                <a:schemeClr val="accent1"/>
              </a:solidFill>
            </a:endParaRPr>
          </a:p>
        </p:txBody>
      </p:sp>
      <p:pic>
        <p:nvPicPr>
          <p:cNvPr id="2050" name="Picture 2" descr="C:\Users\Roberio\AppData\Local\Temp\3i9tjy1x.tmp\presidential.jpg"/>
          <p:cNvPicPr>
            <a:picLocks noChangeAspect="1" noChangeArrowheads="1"/>
          </p:cNvPicPr>
          <p:nvPr/>
        </p:nvPicPr>
        <p:blipFill>
          <a:blip r:embed="rId2" cstate="print"/>
          <a:srcRect/>
          <a:stretch>
            <a:fillRect/>
          </a:stretch>
        </p:blipFill>
        <p:spPr bwMode="auto">
          <a:xfrm>
            <a:off x="1" y="0"/>
            <a:ext cx="9144000" cy="6858000"/>
          </a:xfrm>
          <a:prstGeom prst="rect">
            <a:avLst/>
          </a:prstGeom>
          <a:noFill/>
        </p:spPr>
      </p:pic>
    </p:spTree>
    <p:extLst>
      <p:ext uri="{BB962C8B-B14F-4D97-AF65-F5344CB8AC3E}">
        <p14:creationId xmlns:p14="http://schemas.microsoft.com/office/powerpoint/2010/main" val="12749098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7334"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3548" y="732560"/>
            <a:ext cx="8136904" cy="539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90597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395536" y="404664"/>
            <a:ext cx="8064896" cy="5909310"/>
          </a:xfrm>
          <a:prstGeom prst="rect">
            <a:avLst/>
          </a:prstGeom>
        </p:spPr>
        <p:txBody>
          <a:bodyPr wrap="square">
            <a:spAutoFit/>
          </a:bodyPr>
          <a:lstStyle/>
          <a:p>
            <a:endParaRPr lang="en-US" sz="3200" dirty="0" smtClean="0"/>
          </a:p>
          <a:p>
            <a:r>
              <a:rPr lang="en-US" sz="3200" dirty="0" smtClean="0"/>
              <a:t>-The '</a:t>
            </a:r>
            <a:r>
              <a:rPr lang="en-US" sz="3200" dirty="0" err="1" smtClean="0"/>
              <a:t>Mensalão</a:t>
            </a:r>
            <a:r>
              <a:rPr lang="en-US" sz="3200" dirty="0" smtClean="0"/>
              <a:t>'  and the 2008 financial collapse changed the Lula Administration in its second term as he strengthened his ties with social movements and increased official credit to enterprises</a:t>
            </a:r>
          </a:p>
          <a:p>
            <a:endParaRPr lang="en-US" dirty="0" smtClean="0"/>
          </a:p>
          <a:p>
            <a:endParaRPr lang="en-US" dirty="0" smtClean="0"/>
          </a:p>
          <a:p>
            <a:r>
              <a:rPr lang="en-US" sz="3200" dirty="0" smtClean="0"/>
              <a:t>-The GDP boomed and helped to elect president Dilma Rousseff, the first woman ever to occupy the seat</a:t>
            </a:r>
          </a:p>
          <a:p>
            <a:endParaRPr lang="en-US" dirty="0" smtClean="0"/>
          </a:p>
          <a:p>
            <a:endParaRPr lang="en-US" dirty="0" smtClean="0"/>
          </a:p>
          <a:p>
            <a:endParaRPr lang="pt-B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75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7185" y="668694"/>
            <a:ext cx="8329630" cy="552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64565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Roberio\AppData\Local\Temp\e580bn2c.tmp\bx010111DilmaR47.jpg"/>
          <p:cNvPicPr>
            <a:picLocks noChangeAspect="1" noChangeArrowheads="1"/>
          </p:cNvPicPr>
          <p:nvPr/>
        </p:nvPicPr>
        <p:blipFill>
          <a:blip r:embed="rId2" cstate="print"/>
          <a:srcRect/>
          <a:stretch>
            <a:fillRect/>
          </a:stretch>
        </p:blipFill>
        <p:spPr bwMode="auto">
          <a:xfrm>
            <a:off x="69850" y="438150"/>
            <a:ext cx="9004300" cy="5981700"/>
          </a:xfrm>
          <a:prstGeom prst="rect">
            <a:avLst/>
          </a:prstGeom>
          <a:noFill/>
        </p:spPr>
      </p:pic>
    </p:spTree>
  </p:cSld>
  <p:clrMapOvr>
    <a:masterClrMapping/>
  </p:clrMapOvr>
</p:sld>
</file>

<file path=ppt/theme/theme1.xml><?xml version="1.0" encoding="utf-8"?>
<a:theme xmlns:a="http://schemas.openxmlformats.org/drawingml/2006/main" name="Tema do Office">
  <a:themeElements>
    <a:clrScheme name="Escala de Cinza">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1959</TotalTime>
  <Words>416</Words>
  <Application>Microsoft Office PowerPoint</Application>
  <PresentationFormat>On-screen Show (4:3)</PresentationFormat>
  <Paragraphs>43</Paragraphs>
  <Slides>30</Slides>
  <Notes>0</Notes>
  <HiddenSlides>1</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Tema do Office</vt:lpstr>
      <vt:lpstr>Brazilian Elections 2014</vt:lpstr>
      <vt:lpstr>PowerPoint Presentation</vt:lpstr>
      <vt:lpstr>PowerPoint Presentation</vt:lpstr>
      <vt:lpstr>PowerPoint Presentation</vt:lpstr>
      <vt:lpstr>Indicadores Brasil – jan/2014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Fernando Ferreira Rossignoli</dc:creator>
  <cp:lastModifiedBy>Deploy</cp:lastModifiedBy>
  <cp:revision>105</cp:revision>
  <dcterms:created xsi:type="dcterms:W3CDTF">2014-01-13T21:47:19Z</dcterms:created>
  <dcterms:modified xsi:type="dcterms:W3CDTF">2014-01-29T19:49:26Z</dcterms:modified>
</cp:coreProperties>
</file>