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9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1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1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1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1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20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35" r:id="rId2"/>
    <p:sldMasterId id="2147483891" r:id="rId3"/>
    <p:sldMasterId id="2147483650" r:id="rId4"/>
    <p:sldMasterId id="2147483651" r:id="rId5"/>
    <p:sldMasterId id="2147483743" r:id="rId6"/>
    <p:sldMasterId id="2147483997" r:id="rId7"/>
    <p:sldMasterId id="2147483652" r:id="rId8"/>
    <p:sldMasterId id="2147483895" r:id="rId9"/>
    <p:sldMasterId id="2147484087" r:id="rId10"/>
    <p:sldMasterId id="2147483893" r:id="rId11"/>
    <p:sldMasterId id="2147484090" r:id="rId12"/>
    <p:sldMasterId id="2147483751" r:id="rId13"/>
    <p:sldMasterId id="2147483759" r:id="rId14"/>
    <p:sldMasterId id="2147483767" r:id="rId15"/>
    <p:sldMasterId id="2147483775" r:id="rId16"/>
    <p:sldMasterId id="2147483778" r:id="rId17"/>
    <p:sldMasterId id="2147483655" r:id="rId18"/>
    <p:sldMasterId id="2147484177" r:id="rId19"/>
    <p:sldMasterId id="2147484214" r:id="rId20"/>
    <p:sldMasterId id="2147484225" r:id="rId21"/>
  </p:sldMasterIdLst>
  <p:notesMasterIdLst>
    <p:notesMasterId r:id="rId51"/>
  </p:notesMasterIdLst>
  <p:handoutMasterIdLst>
    <p:handoutMasterId r:id="rId52"/>
  </p:handoutMasterIdLst>
  <p:sldIdLst>
    <p:sldId id="2624" r:id="rId22"/>
    <p:sldId id="2629" r:id="rId23"/>
    <p:sldId id="2625" r:id="rId24"/>
    <p:sldId id="2623" r:id="rId25"/>
    <p:sldId id="2581" r:id="rId26"/>
    <p:sldId id="2074" r:id="rId27"/>
    <p:sldId id="2645" r:id="rId28"/>
    <p:sldId id="2582" r:id="rId29"/>
    <p:sldId id="2093" r:id="rId30"/>
    <p:sldId id="2533" r:id="rId31"/>
    <p:sldId id="2631" r:id="rId32"/>
    <p:sldId id="2646" r:id="rId33"/>
    <p:sldId id="2643" r:id="rId34"/>
    <p:sldId id="2138" r:id="rId35"/>
    <p:sldId id="2135" r:id="rId36"/>
    <p:sldId id="2633" r:id="rId37"/>
    <p:sldId id="2139" r:id="rId38"/>
    <p:sldId id="2140" r:id="rId39"/>
    <p:sldId id="2144" r:id="rId40"/>
    <p:sldId id="2147" r:id="rId41"/>
    <p:sldId id="2149" r:id="rId42"/>
    <p:sldId id="2150" r:id="rId43"/>
    <p:sldId id="2650" r:id="rId44"/>
    <p:sldId id="2658" r:id="rId45"/>
    <p:sldId id="2164" r:id="rId46"/>
    <p:sldId id="2635" r:id="rId47"/>
    <p:sldId id="2661" r:id="rId48"/>
    <p:sldId id="2638" r:id="rId49"/>
    <p:sldId id="2627" r:id="rId5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atang" pitchFamily="18" charset="-127"/>
        <a:ea typeface="ＭＳ Ｐゴシック" pitchFamily="34" charset="-128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trin Watanatada" initials="pw" lastIdx="2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CDFC"/>
    <a:srgbClr val="88D8FC"/>
    <a:srgbClr val="DAF3FE"/>
    <a:srgbClr val="173F7F"/>
    <a:srgbClr val="FEC200"/>
    <a:srgbClr val="C00000"/>
    <a:srgbClr val="8A6900"/>
    <a:srgbClr val="CABDC1"/>
    <a:srgbClr val="BDD0DB"/>
    <a:srgbClr val="B2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10" autoAdjust="0"/>
    <p:restoredTop sz="99432" autoAdjust="0"/>
  </p:normalViewPr>
  <p:slideViewPr>
    <p:cSldViewPr snapToGrid="0">
      <p:cViewPr>
        <p:scale>
          <a:sx n="95" d="100"/>
          <a:sy n="95" d="100"/>
        </p:scale>
        <p:origin x="-654" y="24"/>
      </p:cViewPr>
      <p:guideLst>
        <p:guide orient="horz" pos="4128"/>
        <p:guide orient="horz" pos="528"/>
        <p:guide orient="horz" pos="1008"/>
        <p:guide orient="horz" pos="912"/>
        <p:guide orient="horz" pos="672"/>
        <p:guide orient="horz" pos="1632"/>
        <p:guide orient="horz" pos="3648"/>
        <p:guide orient="horz" pos="3072"/>
        <p:guide pos="2880"/>
        <p:guide pos="144"/>
        <p:guide pos="5520"/>
        <p:guide pos="336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158"/>
    </p:cViewPr>
  </p:sorterViewPr>
  <p:notesViewPr>
    <p:cSldViewPr snapToGrid="0">
      <p:cViewPr varScale="1">
        <p:scale>
          <a:sx n="85" d="100"/>
          <a:sy n="85" d="100"/>
        </p:scale>
        <p:origin x="-3852" y="-102"/>
      </p:cViewPr>
      <p:guideLst>
        <p:guide orient="horz" pos="2929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slide" Target="slides/slide29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rgbClr val="333399"/>
              </a:solidFill>
            </a:ln>
          </c:spPr>
          <c:marker>
            <c:symbol val="none"/>
          </c:marker>
          <c:val>
            <c:numRef>
              <c:f>Sheet3!$B$2:$B$33</c:f>
              <c:numCache>
                <c:formatCode>General</c:formatCode>
                <c:ptCount val="32"/>
                <c:pt idx="0">
                  <c:v>290</c:v>
                </c:pt>
                <c:pt idx="1">
                  <c:v>270</c:v>
                </c:pt>
                <c:pt idx="2">
                  <c:v>300</c:v>
                </c:pt>
                <c:pt idx="3">
                  <c:v>250</c:v>
                </c:pt>
                <c:pt idx="4">
                  <c:v>320</c:v>
                </c:pt>
                <c:pt idx="5">
                  <c:v>430</c:v>
                </c:pt>
                <c:pt idx="6">
                  <c:v>520</c:v>
                </c:pt>
                <c:pt idx="7">
                  <c:v>600</c:v>
                </c:pt>
                <c:pt idx="8">
                  <c:v>780</c:v>
                </c:pt>
                <c:pt idx="9">
                  <c:v>870</c:v>
                </c:pt>
                <c:pt idx="10">
                  <c:v>900</c:v>
                </c:pt>
                <c:pt idx="11">
                  <c:v>790</c:v>
                </c:pt>
                <c:pt idx="12">
                  <c:v>700</c:v>
                </c:pt>
                <c:pt idx="13">
                  <c:v>550</c:v>
                </c:pt>
                <c:pt idx="14">
                  <c:v>580</c:v>
                </c:pt>
                <c:pt idx="15">
                  <c:v>510</c:v>
                </c:pt>
                <c:pt idx="16">
                  <c:v>540</c:v>
                </c:pt>
                <c:pt idx="17">
                  <c:v>470</c:v>
                </c:pt>
                <c:pt idx="18">
                  <c:v>500</c:v>
                </c:pt>
                <c:pt idx="19">
                  <c:v>610</c:v>
                </c:pt>
                <c:pt idx="20">
                  <c:v>625</c:v>
                </c:pt>
                <c:pt idx="21">
                  <c:v>640</c:v>
                </c:pt>
                <c:pt idx="22">
                  <c:v>730</c:v>
                </c:pt>
                <c:pt idx="23">
                  <c:v>710</c:v>
                </c:pt>
                <c:pt idx="24">
                  <c:v>750</c:v>
                </c:pt>
                <c:pt idx="25">
                  <c:v>840</c:v>
                </c:pt>
                <c:pt idx="26">
                  <c:v>800</c:v>
                </c:pt>
                <c:pt idx="27">
                  <c:v>610</c:v>
                </c:pt>
                <c:pt idx="28">
                  <c:v>600</c:v>
                </c:pt>
                <c:pt idx="29">
                  <c:v>500</c:v>
                </c:pt>
                <c:pt idx="30">
                  <c:v>490</c:v>
                </c:pt>
                <c:pt idx="31">
                  <c:v>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963840"/>
        <c:axId val="86340352"/>
      </c:lineChart>
      <c:catAx>
        <c:axId val="60963840"/>
        <c:scaling>
          <c:orientation val="minMax"/>
        </c:scaling>
        <c:delete val="0"/>
        <c:axPos val="b"/>
        <c:majorTickMark val="out"/>
        <c:minorTickMark val="none"/>
        <c:tickLblPos val="none"/>
        <c:crossAx val="86340352"/>
        <c:crosses val="autoZero"/>
        <c:auto val="1"/>
        <c:lblAlgn val="ctr"/>
        <c:lblOffset val="100"/>
        <c:noMultiLvlLbl val="0"/>
      </c:catAx>
      <c:valAx>
        <c:axId val="86340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963840"/>
        <c:crosses val="autoZero"/>
        <c:crossBetween val="between"/>
      </c:valAx>
      <c:spPr>
        <a:solidFill>
          <a:srgbClr val="FFFFFF"/>
        </a:solidFill>
      </c:spPr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354" y="2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8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848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8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354" y="8829848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F4C9F22-D1A8-431A-921E-E167594E8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3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354" y="2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4570" y="4416501"/>
            <a:ext cx="5488861" cy="418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848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354" y="8829848"/>
            <a:ext cx="2972108" cy="46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3006">
              <a:defRPr sz="11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C70E3DC9-89DC-4192-B75C-A53AC889F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48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08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9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55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12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54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+mn-lt"/>
                <a:ea typeface="+mn-ea"/>
                <a:cs typeface="+mn-cs"/>
              </a:rPr>
              <a:t>We train carefully selected members of the community — trusted insiders — to serve as violence interrupters and outreach workers. They anticipate where violence may occur and intervene before it erupts. </a:t>
            </a:r>
          </a:p>
          <a:p>
            <a:pPr>
              <a:defRPr/>
            </a:pPr>
            <a:endParaRPr lang="en-US" dirty="0" smtClean="0"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lang="en-US" dirty="0" smtClean="0">
                <a:latin typeface="+mn-lt"/>
                <a:ea typeface="+mn-ea"/>
                <a:cs typeface="+mn-cs"/>
              </a:rPr>
              <a:t>We call them interrupters.</a:t>
            </a:r>
          </a:p>
          <a:p>
            <a:pPr>
              <a:defRPr/>
            </a:pPr>
            <a:endParaRPr lang="en-US" dirty="0" smtClean="0">
              <a:latin typeface="+mn-lt"/>
              <a:ea typeface="+mn-ea"/>
              <a:cs typeface="+mn-cs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9E716C-5590-43A9-8E82-3103EECD743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+mn-lt"/>
                <a:ea typeface="+mn-ea"/>
                <a:cs typeface="+mn-cs"/>
              </a:rPr>
              <a:t>Through a combination of shooting data and street knowledge, we identify “hot spots” and focus on individuals at the highest risk of being involved in a shooting.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CCB44D-E979-4718-83B8-84E43367585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570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53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194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27365" indent="-279755" defTabSz="923194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19023" indent="-223805" defTabSz="923194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566631" indent="-223805" defTabSz="923194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14240" indent="-223805" defTabSz="923194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461849" indent="-223805" defTabSz="9231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09458" indent="-223805" defTabSz="9231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357068" indent="-223805" defTabSz="9231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04675" indent="-223805" defTabSz="92319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/>
            <a:fld id="{C7334B97-9ACB-4B78-BCED-ED1AA31A5A3A}" type="slidenum">
              <a:rPr lang="en-US" smtClean="0">
                <a:latin typeface="Arial" charset="0"/>
              </a:rPr>
              <a:pPr eaLnBrk="1" hangingPunct="1"/>
              <a:t>18</a:t>
            </a:fld>
            <a:endParaRPr lang="en-US" smtClean="0">
              <a:latin typeface="Arial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8200" cy="348615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45" tIns="46121" rIns="92245" bIns="46121"/>
          <a:lstStyle/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CeaseFire outreach workers and violence interrupters work with those who are at highest risk for shooting someone or being shot.  Highest-risk individuals are those who meet for of these criteria:</a:t>
            </a:r>
          </a:p>
          <a:p>
            <a:pPr eaLnBrk="1" hangingPunct="1">
              <a:buClr>
                <a:schemeClr val="tx1"/>
              </a:buClr>
              <a:buSzPct val="85000"/>
            </a:pPr>
            <a:endParaRPr lang="en-US" sz="1000"/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+ 16-25 years old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Recently released from prison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Recent victim of a shooting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Major player in a street organization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Involved in high risk street activity (e.g. drug dealing, stick ups, gang banging)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History of violence or crimes against persons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+ Weapons carrier</a:t>
            </a:r>
          </a:p>
          <a:p>
            <a:pPr eaLnBrk="1" hangingPunct="1">
              <a:buClr>
                <a:schemeClr val="tx1"/>
              </a:buClr>
              <a:buSzPct val="85000"/>
            </a:pPr>
            <a:endParaRPr lang="en-US" sz="1000"/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Workers help the high risk change their thinking about how to respond to conflict, so that shooting and killing another person is no longer a normal response to settle a feud.</a:t>
            </a:r>
          </a:p>
          <a:p>
            <a:pPr eaLnBrk="1" hangingPunct="1">
              <a:buClr>
                <a:schemeClr val="tx1"/>
              </a:buClr>
              <a:buSzPct val="85000"/>
            </a:pPr>
            <a:r>
              <a:rPr lang="en-US" sz="1000"/>
              <a:t>______________</a:t>
            </a:r>
          </a:p>
          <a:p>
            <a:pPr eaLnBrk="1" hangingPunct="1">
              <a:buClr>
                <a:schemeClr val="tx1"/>
              </a:buClr>
              <a:buSzPct val="85000"/>
            </a:pPr>
            <a:endParaRPr lang="en-US" sz="10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7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78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20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B13C41F7-9B11-4FF6-A200-C3DD93AFC46E}" type="slidenum">
              <a:rPr lang="en-US" smtClean="0">
                <a:latin typeface="Arial" charset="0"/>
              </a:rPr>
              <a:pPr defTabSz="920197"/>
              <a:t>21</a:t>
            </a:fld>
            <a:endParaRPr lang="en-US" smtClean="0">
              <a:latin typeface="Arial" charset="0"/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695325"/>
            <a:ext cx="4654550" cy="3492500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570" y="4418078"/>
            <a:ext cx="5488861" cy="4183222"/>
          </a:xfrm>
          <a:noFill/>
          <a:ln/>
        </p:spPr>
        <p:txBody>
          <a:bodyPr/>
          <a:lstStyle/>
          <a:p>
            <a:pPr eaLnBrk="1" hangingPunct="1"/>
            <a:endParaRPr lang="en-GB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CFFAAFD-63D8-4C20-A511-DAD744D1EED2}" type="slidenum">
              <a:rPr lang="en-US" smtClean="0">
                <a:latin typeface="Arial" charset="0"/>
              </a:rPr>
              <a:pPr defTabSz="920197"/>
              <a:t>22</a:t>
            </a:fld>
            <a:endParaRPr lang="en-US" smtClean="0">
              <a:latin typeface="Arial" charset="0"/>
            </a:endParaRPr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4425" y="696913"/>
            <a:ext cx="4652963" cy="3490912"/>
          </a:xfrm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570" y="4418078"/>
            <a:ext cx="5488861" cy="4183222"/>
          </a:xfrm>
          <a:noFill/>
          <a:ln/>
        </p:spPr>
        <p:txBody>
          <a:bodyPr/>
          <a:lstStyle/>
          <a:p>
            <a:pPr eaLnBrk="1" hangingPunct="1"/>
            <a:endParaRPr lang="en-GB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32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0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440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821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map</a:t>
            </a:r>
            <a:r>
              <a:rPr lang="en-US" baseline="0" dirty="0" smtClean="0"/>
              <a:t> of cities</a:t>
            </a:r>
            <a:r>
              <a:rPr lang="is-IS" baseline="0" dirty="0" smtClean="0"/>
              <a:t>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1873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523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1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6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76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4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5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3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214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Measles leads to measles, flu leads to flu; exposure diabetes or strokes does not lead to diabetes </a:t>
            </a:r>
          </a:p>
        </p:txBody>
      </p:sp>
      <p:sp>
        <p:nvSpPr>
          <p:cNvPr id="2621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1757"/>
            <a:fld id="{98521C79-2569-45A5-ABFE-24B3233E6B1D}" type="slidenum">
              <a:rPr lang="en-US" smtClean="0">
                <a:latin typeface="Arial" charset="0"/>
              </a:rPr>
              <a:pPr defTabSz="921757"/>
              <a:t>8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0E3DC9-89DC-4192-B75C-A53AC889FC2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70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00200"/>
            <a:ext cx="7886700" cy="2852737"/>
          </a:xfrm>
        </p:spPr>
        <p:txBody>
          <a:bodyPr anchor="ctr" anchorCtr="1"/>
          <a:lstStyle>
            <a:lvl1pPr algn="ctr">
              <a:defRPr sz="6000">
                <a:solidFill>
                  <a:srgbClr val="00B0F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ADCCC-CF0C-40AA-BF84-F8F506FE7B4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442D5-914A-4941-8394-D76B0D5BD73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13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04" y="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 advClick="0" advTm="20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04" y="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 advClick="0" advTm="20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K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K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52" y="152400"/>
            <a:ext cx="82296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dirty="0">
                <a:solidFill>
                  <a:schemeClr val="bg1"/>
                </a:solidFill>
                <a:latin typeface="+mj-lt"/>
                <a:ea typeface="Arial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30673"/>
      </p:ext>
    </p:extLst>
  </p:cSld>
  <p:clrMapOvr>
    <a:masterClrMapping/>
  </p:clrMapOvr>
  <p:transition spd="med" advClick="0" advTm="20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EB574398-DA91-49A6-9C12-43C5EEEAE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664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613D5A49-D711-47AE-90DD-BBAC307179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92111"/>
      </p:ext>
    </p:extLst>
  </p:cSld>
  <p:clrMapOvr>
    <a:masterClrMapping/>
  </p:clrMapOvr>
  <p:transition spd="med"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94118FE9-80C7-49FC-8AD3-218B4863E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52250"/>
      </p:ext>
    </p:extLst>
  </p:cSld>
  <p:clrMapOvr>
    <a:masterClrMapping/>
  </p:clrMapOvr>
  <p:transition spd="med" advClick="0" advTm="20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90715-92C3-46C9-9D9D-95F10AD931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99428"/>
      </p:ext>
    </p:extLst>
  </p:cSld>
  <p:clrMapOvr>
    <a:masterClrMapping/>
  </p:clrMapOvr>
  <p:transition spd="med" advClick="0" advTm="20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White gradien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DCDCDC"/>
              </a:gs>
            </a:gsLst>
            <a:lin ang="54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 algn="ctr" defTabSz="259371">
              <a:defRPr sz="2000" spc="0">
                <a:latin typeface="Vista Sans OT Medium"/>
                <a:ea typeface="Vista Sans OT Medium"/>
                <a:cs typeface="Vista Sans OT Medium"/>
                <a:sym typeface="Vista Sans OT Medium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905668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ZA" dirty="0"/>
          </a:p>
        </p:txBody>
      </p:sp>
    </p:spTree>
  </p:cSld>
  <p:clrMapOvr>
    <a:masterClrMapping/>
  </p:clrMapOvr>
  <p:transition spd="med" advClick="0" advTm="20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52" y="152400"/>
            <a:ext cx="82296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dirty="0">
                <a:solidFill>
                  <a:schemeClr val="bg1"/>
                </a:solidFill>
                <a:latin typeface="+mj-lt"/>
                <a:ea typeface="Arial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K GRE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AR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FRANK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/>
          <a:srcRect l="8627" t="15227" r="28346"/>
          <a:stretch>
            <a:fillRect/>
          </a:stretch>
        </p:blipFill>
        <p:spPr bwMode="auto">
          <a:xfrm>
            <a:off x="0" y="830263"/>
            <a:ext cx="9144000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K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52" y="152400"/>
            <a:ext cx="82296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dirty="0">
                <a:solidFill>
                  <a:schemeClr val="bg1"/>
                </a:solidFill>
                <a:latin typeface="+mj-lt"/>
                <a:ea typeface="Arial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K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AR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FRANK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/>
          <a:srcRect l="8627" t="15227" r="28346"/>
          <a:stretch>
            <a:fillRect/>
          </a:stretch>
        </p:blipFill>
        <p:spPr bwMode="auto">
          <a:xfrm>
            <a:off x="0" y="830263"/>
            <a:ext cx="9144000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 advClick="0" advTm="20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20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12" y="-10569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</p:cSld>
  <p:clrMapOvr>
    <a:masterClrMapping/>
  </p:clrMapOvr>
  <p:transition spd="med" advClick="0" advTm="20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TOP WHIT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latin typeface="Arial Narrow" pitchFamily="34" charset="0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 advClick="0" advTm="20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12" y="-10569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</p:cSld>
  <p:clrMapOvr>
    <a:masterClrMapping/>
  </p:clrMapOvr>
  <p:transition spd="med" advClick="0" advTm="20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12" y="-10569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</p:cSld>
  <p:clrMapOvr>
    <a:masterClrMapping/>
  </p:clrMapOvr>
  <p:transition spd="med" advClick="0" advTm="20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112" y="-10569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ZA" dirty="0"/>
          </a:p>
        </p:txBody>
      </p:sp>
    </p:spTree>
  </p:cSld>
  <p:clrMapOvr>
    <a:masterClrMapping/>
  </p:clrMapOvr>
  <p:transition spd="med" advClick="0" advTm="20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K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52" y="152400"/>
            <a:ext cx="82296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dirty="0">
                <a:solidFill>
                  <a:schemeClr val="bg1"/>
                </a:solidFill>
                <a:latin typeface="+mj-lt"/>
                <a:ea typeface="Arial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766550"/>
      </p:ext>
    </p:extLst>
  </p:cSld>
  <p:clrMapOvr>
    <a:masterClrMapping/>
  </p:clrMapOvr>
  <p:transition spd="med" advClick="0" advTm="20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K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388720"/>
      </p:ext>
    </p:extLst>
  </p:cSld>
  <p:clrMapOvr>
    <a:masterClrMapping/>
  </p:clrMapOvr>
  <p:transition spd="med" advClick="0" advTm="20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AR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177750"/>
      </p:ext>
    </p:extLst>
  </p:cSld>
  <p:clrMapOvr>
    <a:masterClrMapping/>
  </p:clrMapOvr>
  <p:transition spd="med" advClick="0" advTm="20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 DK FRANK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 Narrow" pitchFamily="34" charset="0"/>
              <a:cs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757611"/>
      </p:ext>
    </p:extLst>
  </p:cSld>
  <p:clrMapOvr>
    <a:masterClrMapping/>
  </p:clrMapOvr>
  <p:transition spd="med" advClick="0" advTm="20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 userDrawn="1"/>
        </p:nvSpPr>
        <p:spPr bwMode="auto">
          <a:xfrm>
            <a:off x="0" y="838200"/>
            <a:ext cx="9144000" cy="6019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 Narrow" pitchFamily="34" charset="0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/>
          <a:srcRect l="8627" t="15227" r="28346"/>
          <a:stretch>
            <a:fillRect/>
          </a:stretch>
        </p:blipFill>
        <p:spPr bwMode="auto">
          <a:xfrm>
            <a:off x="0" y="830263"/>
            <a:ext cx="9144000" cy="606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56" y="14748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bg1"/>
                </a:solidFill>
                <a:latin typeface="Franklin Gothic Demi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844108"/>
      </p:ext>
    </p:extLst>
  </p:cSld>
  <p:clrMapOvr>
    <a:masterClrMapping/>
  </p:clrMapOvr>
  <p:transition spd="med" advClick="0" advTm="20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74459334"/>
      </p:ext>
    </p:extLst>
  </p:cSld>
  <p:clrMapOvr>
    <a:masterClrMapping/>
  </p:clrMapOvr>
  <p:transition spd="med" advClick="0" advTm="20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1707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15914344"/>
      </p:ext>
    </p:extLst>
  </p:cSld>
  <p:clrMapOvr>
    <a:masterClrMapping/>
  </p:clrMapOvr>
  <p:transition spd="med" advClick="0" advTm="20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04" y="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057838"/>
      </p:ext>
    </p:extLst>
  </p:cSld>
  <p:clrMapOvr>
    <a:masterClrMapping/>
  </p:clrMapOvr>
  <p:transition spd="med" advClick="0" advTm="20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K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1291459"/>
      </p:ext>
    </p:extLst>
  </p:cSld>
  <p:clrMapOvr>
    <a:masterClrMapping/>
  </p:clrMapOvr>
  <p:transition spd="med"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2000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K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52" y="152400"/>
            <a:ext cx="82296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dirty="0">
                <a:solidFill>
                  <a:schemeClr val="bg1"/>
                </a:solidFill>
                <a:latin typeface="+mj-lt"/>
                <a:ea typeface="Arial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704815"/>
      </p:ext>
    </p:extLst>
  </p:cSld>
  <p:clrMapOvr>
    <a:masterClrMapping/>
  </p:clrMapOvr>
  <p:transition spd="med" advClick="0" advTm="20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EB574398-DA91-49A6-9C12-43C5EEEAE68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1760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Batang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94118FE9-80C7-49FC-8AD3-218B4863E6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97523"/>
      </p:ext>
    </p:extLst>
  </p:cSld>
  <p:clrMapOvr>
    <a:masterClrMapping/>
  </p:clrMapOvr>
  <p:transition spd="med" advClick="0" advTm="20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90715-92C3-46C9-9D9D-95F10AD931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91431"/>
      </p:ext>
    </p:extLst>
  </p:cSld>
  <p:clrMapOvr>
    <a:masterClrMapping/>
  </p:clrMapOvr>
  <p:transition spd="med" advClick="0" advTm="20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311A016-3FAF-4F2A-BF7F-8D4D60EB90DB}" type="datetimeFigureOut">
              <a:rPr lang="en-US" smtClean="0">
                <a:solidFill>
                  <a:srgbClr val="000000"/>
                </a:solidFill>
              </a:rPr>
              <a:pPr/>
              <a:t>2/2/2017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5DF0C1-890F-4B76-AB41-8BF3F5DA5AE7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804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881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149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319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685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65125"/>
            <a:ext cx="7297738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425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307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75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99" y="457200"/>
            <a:ext cx="277390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7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243681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00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5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66153-5AF1-4334-BCE1-690D7BF713E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2/2/2017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575A3-0EDA-4D4E-9FFF-B6DD8E6AE8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57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6"/>
          <p:cNvSpPr>
            <a:spLocks noGrp="1"/>
          </p:cNvSpPr>
          <p:nvPr>
            <p:ph type="title"/>
          </p:nvPr>
        </p:nvSpPr>
        <p:spPr>
          <a:xfrm>
            <a:off x="685800" y="1752601"/>
            <a:ext cx="7772400" cy="3047999"/>
          </a:xfrm>
          <a:prstGeom prst="rect">
            <a:avLst/>
          </a:prstGeom>
        </p:spPr>
        <p:txBody>
          <a:bodyPr/>
          <a:lstStyle>
            <a:lvl1pPr algn="ctr">
              <a:defRPr sz="5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 dirty="0">
                <a:solidFill>
                  <a:srgbClr val="FFFFFF"/>
                </a:solidFill>
              </a:rPr>
              <a:t>Click to edit Master title style</a:t>
            </a:r>
          </a:p>
        </p:txBody>
      </p:sp>
      <p:sp>
        <p:nvSpPr>
          <p:cNvPr id="3" name="Shape 27"/>
          <p:cNvSpPr>
            <a:spLocks noGrp="1"/>
          </p:cNvSpPr>
          <p:nvPr>
            <p:ph type="body" idx="1"/>
          </p:nvPr>
        </p:nvSpPr>
        <p:spPr>
          <a:xfrm>
            <a:off x="1371600" y="5105401"/>
            <a:ext cx="6400800" cy="175259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988123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gradFill>
          <a:gsLst>
            <a:gs pos="0">
              <a:srgbClr val="173F7F"/>
            </a:gs>
            <a:gs pos="61000">
              <a:srgbClr val="173F7F">
                <a:alpha val="84000"/>
              </a:srgbClr>
            </a:gs>
            <a:gs pos="100000">
              <a:srgbClr val="6394E3">
                <a:alpha val="91765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1219292" y="274639"/>
            <a:ext cx="7467508" cy="86836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 lvl="0">
              <a:defRPr sz="1800"/>
            </a:pPr>
            <a:r>
              <a:rPr sz="4400" dirty="0"/>
              <a:t>Click to edit Master title style</a:t>
            </a:r>
          </a:p>
        </p:txBody>
      </p:sp>
      <p:sp>
        <p:nvSpPr>
          <p:cNvPr id="3" name="Shape 85"/>
          <p:cNvSpPr>
            <a:spLocks noGrp="1"/>
          </p:cNvSpPr>
          <p:nvPr>
            <p:ph type="body" idx="1"/>
          </p:nvPr>
        </p:nvSpPr>
        <p:spPr>
          <a:xfrm>
            <a:off x="1219292" y="1143001"/>
            <a:ext cx="7467508" cy="585715"/>
          </a:xfrm>
          <a:prstGeom prst="rect">
            <a:avLst/>
          </a:prstGeom>
        </p:spPr>
        <p:txBody>
          <a:bodyPr/>
          <a:lstStyle>
            <a:lvl1pPr marL="0" indent="0" algn="l">
              <a:buSz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 sz="1800"/>
            </a:pPr>
            <a:r>
              <a:rPr sz="320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415735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</p:spTree>
  </p:cSld>
  <p:clrMapOvr>
    <a:masterClrMapping/>
  </p:clrMapOvr>
  <p:transition spd="med" advClick="0" advTm="2000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Only">
    <p:bg>
      <p:bgPr>
        <a:solidFill>
          <a:srgbClr val="173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1219292" y="274639"/>
            <a:ext cx="7467508" cy="86836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 lvl="0">
              <a:defRPr sz="1800"/>
            </a:pPr>
            <a:r>
              <a:rPr sz="4400" dirty="0"/>
              <a:t>Click to edit Master title style</a:t>
            </a:r>
          </a:p>
        </p:txBody>
      </p:sp>
      <p:sp>
        <p:nvSpPr>
          <p:cNvPr id="3" name="Shape 85"/>
          <p:cNvSpPr>
            <a:spLocks noGrp="1"/>
          </p:cNvSpPr>
          <p:nvPr>
            <p:ph type="body" idx="1"/>
          </p:nvPr>
        </p:nvSpPr>
        <p:spPr>
          <a:xfrm>
            <a:off x="1219292" y="1143001"/>
            <a:ext cx="7467508" cy="585715"/>
          </a:xfrm>
          <a:prstGeom prst="rect">
            <a:avLst/>
          </a:prstGeom>
        </p:spPr>
        <p:txBody>
          <a:bodyPr/>
          <a:lstStyle>
            <a:lvl1pPr marL="0" indent="0" algn="l">
              <a:buSz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 sz="1800"/>
            </a:pPr>
            <a:r>
              <a:rPr sz="320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4398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6"/>
          <p:cNvSpPr>
            <a:spLocks noGrp="1"/>
          </p:cNvSpPr>
          <p:nvPr>
            <p:ph type="title"/>
          </p:nvPr>
        </p:nvSpPr>
        <p:spPr>
          <a:xfrm>
            <a:off x="685800" y="1752601"/>
            <a:ext cx="7772400" cy="3047999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chemeClr val="tx2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400" dirty="0">
                <a:solidFill>
                  <a:srgbClr val="FFFFFF"/>
                </a:solidFill>
              </a:rPr>
              <a:t>Click to edit Master title style</a:t>
            </a:r>
          </a:p>
        </p:txBody>
      </p:sp>
      <p:sp>
        <p:nvSpPr>
          <p:cNvPr id="3" name="Shape 27"/>
          <p:cNvSpPr>
            <a:spLocks noGrp="1"/>
          </p:cNvSpPr>
          <p:nvPr>
            <p:ph type="body" idx="1"/>
          </p:nvPr>
        </p:nvSpPr>
        <p:spPr>
          <a:xfrm>
            <a:off x="1371600" y="5105401"/>
            <a:ext cx="6400800" cy="175259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2581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Only">
    <p:bg>
      <p:bgPr>
        <a:gradFill>
          <a:gsLst>
            <a:gs pos="0">
              <a:srgbClr val="173F7F"/>
            </a:gs>
            <a:gs pos="61000">
              <a:srgbClr val="173F7F">
                <a:alpha val="84000"/>
              </a:srgbClr>
            </a:gs>
            <a:gs pos="100000">
              <a:srgbClr val="6394E3">
                <a:alpha val="91765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1219292" y="274639"/>
            <a:ext cx="7467508" cy="86836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 lvl="0">
              <a:defRPr sz="1800"/>
            </a:pPr>
            <a:r>
              <a:rPr sz="4400" dirty="0"/>
              <a:t>Click to edit Master title style</a:t>
            </a:r>
          </a:p>
        </p:txBody>
      </p:sp>
      <p:sp>
        <p:nvSpPr>
          <p:cNvPr id="3" name="Shape 85"/>
          <p:cNvSpPr>
            <a:spLocks noGrp="1"/>
          </p:cNvSpPr>
          <p:nvPr>
            <p:ph type="body" idx="1"/>
          </p:nvPr>
        </p:nvSpPr>
        <p:spPr>
          <a:xfrm>
            <a:off x="1219292" y="1143001"/>
            <a:ext cx="7467508" cy="585715"/>
          </a:xfrm>
          <a:prstGeom prst="rect">
            <a:avLst/>
          </a:prstGeom>
        </p:spPr>
        <p:txBody>
          <a:bodyPr/>
          <a:lstStyle>
            <a:lvl1pPr marL="0" indent="0" algn="l">
              <a:buSz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 sz="1800"/>
            </a:pPr>
            <a:r>
              <a:rPr sz="3200" dirty="0"/>
              <a:t>Click to edit Master subtitle style</a:t>
            </a:r>
          </a:p>
        </p:txBody>
      </p:sp>
      <p:sp>
        <p:nvSpPr>
          <p:cNvPr id="4" name="Shape 16"/>
          <p:cNvSpPr>
            <a:spLocks noGrp="1"/>
          </p:cNvSpPr>
          <p:nvPr>
            <p:ph type="body" idx="10"/>
          </p:nvPr>
        </p:nvSpPr>
        <p:spPr>
          <a:xfrm>
            <a:off x="533400" y="1750325"/>
            <a:ext cx="8153400" cy="495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C000"/>
                </a:solidFill>
              </a:defRPr>
            </a:lvl1pPr>
          </a:lstStyle>
          <a:p>
            <a:pPr lvl="0">
              <a:defRPr sz="1800"/>
            </a:pPr>
            <a:r>
              <a:rPr sz="3200" dirty="0"/>
              <a:t>Click to edit Master text styles</a:t>
            </a:r>
          </a:p>
          <a:p>
            <a:pPr lvl="1">
              <a:defRPr sz="1800"/>
            </a:pPr>
            <a:r>
              <a:rPr sz="3200" dirty="0"/>
              <a:t>Second level</a:t>
            </a:r>
          </a:p>
          <a:p>
            <a:pPr lvl="2">
              <a:defRPr sz="1800"/>
            </a:pPr>
            <a:r>
              <a:rPr sz="3200" dirty="0"/>
              <a:t>Third level</a:t>
            </a:r>
          </a:p>
          <a:p>
            <a:pPr lvl="3">
              <a:defRPr sz="1800"/>
            </a:pPr>
            <a:r>
              <a:rPr sz="3200" dirty="0"/>
              <a:t>Fourth level</a:t>
            </a:r>
          </a:p>
          <a:p>
            <a:pPr lvl="4">
              <a:defRPr sz="1800"/>
            </a:pPr>
            <a:r>
              <a:rPr sz="320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980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05000"/>
            <a:ext cx="8229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721995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4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50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62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2436813" cy="1600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588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1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bg>
      <p:bgPr>
        <a:solidFill>
          <a:srgbClr val="173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1219292" y="274639"/>
            <a:ext cx="7467508" cy="86836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pPr lvl="0">
              <a:defRPr sz="1800"/>
            </a:pPr>
            <a:r>
              <a:rPr sz="4400" dirty="0"/>
              <a:t>Click to edit Master title style</a:t>
            </a:r>
          </a:p>
        </p:txBody>
      </p:sp>
      <p:sp>
        <p:nvSpPr>
          <p:cNvPr id="3" name="Shape 85"/>
          <p:cNvSpPr>
            <a:spLocks noGrp="1"/>
          </p:cNvSpPr>
          <p:nvPr>
            <p:ph type="body" idx="1"/>
          </p:nvPr>
        </p:nvSpPr>
        <p:spPr>
          <a:xfrm>
            <a:off x="1219292" y="1143001"/>
            <a:ext cx="7467508" cy="585715"/>
          </a:xfrm>
          <a:prstGeom prst="rect">
            <a:avLst/>
          </a:prstGeom>
        </p:spPr>
        <p:txBody>
          <a:bodyPr/>
          <a:lstStyle>
            <a:lvl1pPr marL="0" indent="0" algn="l">
              <a:buSz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>
              <a:defRPr sz="1800"/>
            </a:pPr>
            <a:r>
              <a:rPr sz="320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507129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.png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50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6.png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theme" Target="../theme/theme19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28" Type="http://schemas.openxmlformats.org/officeDocument/2006/relationships/image" Target="../media/image7.png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theme" Target="../theme/theme2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F_DeckBuild_EndingA_ForChris_C-page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01600" y="168275"/>
            <a:ext cx="5291138" cy="5381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900" b="1" dirty="0" smtClean="0">
                <a:solidFill>
                  <a:srgbClr val="3B6E8F"/>
                </a:solidFill>
                <a:latin typeface="Franklin Gothic Demi" pitchFamily="34" charset="0"/>
                <a:cs typeface="+mn-cs"/>
              </a:rPr>
              <a:t>REDEFINING THE PROBLEM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1" r:id="rId2"/>
    <p:sldLayoutId id="2147484110" r:id="rId3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173F7F"/>
            </a:gs>
            <a:gs pos="61000">
              <a:srgbClr val="173F7F">
                <a:alpha val="84000"/>
              </a:srgbClr>
            </a:gs>
            <a:gs pos="100000">
              <a:srgbClr val="6394E3">
                <a:alpha val="91765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6" r:id="rId2"/>
    <p:sldLayoutId id="2147484134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224" r:id="rId9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9" r:id="rId2"/>
    <p:sldLayoutId id="2147484138" r:id="rId3"/>
    <p:sldLayoutId id="2147484162" r:id="rId4"/>
    <p:sldLayoutId id="2147484163" r:id="rId5"/>
    <p:sldLayoutId id="2147484164" r:id="rId6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73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3" r:id="rId2"/>
    <p:sldLayoutId id="2147484165" r:id="rId3"/>
    <p:sldLayoutId id="2147484166" r:id="rId4"/>
    <p:sldLayoutId id="2147484167" r:id="rId5"/>
    <p:sldLayoutId id="2147484141" r:id="rId6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F_DeckBuild_EndingA_ForChris_C-page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" y="-106363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5" r:id="rId2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7B7218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7B7218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7B7218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7B7218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7B7218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" y="-106363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48" r:id="rId2"/>
    <p:sldLayoutId id="2147484147" r:id="rId3"/>
    <p:sldLayoutId id="2147484171" r:id="rId4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chemeClr val="bg1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F_DeckBuild_EndingA_ForChris_C-page8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6803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" y="-106363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0" r:id="rId2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F_DeckBuild_EndingA_ForChris_C-page84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9875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" y="-106363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2" r:id="rId2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Placeholder 1"/>
          <p:cNvSpPr>
            <a:spLocks noGrp="1"/>
          </p:cNvSpPr>
          <p:nvPr>
            <p:ph type="title"/>
          </p:nvPr>
        </p:nvSpPr>
        <p:spPr bwMode="auto">
          <a:xfrm>
            <a:off x="107950" y="-106363"/>
            <a:ext cx="82296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4" r:id="rId2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606060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F_DeckBuild_EndingA_ForChris_C-page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01600" y="168275"/>
            <a:ext cx="7058025" cy="5334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900" smtClean="0">
                <a:solidFill>
                  <a:srgbClr val="5F3944"/>
                </a:solidFill>
                <a:latin typeface="Franklin Gothic Demi" pitchFamily="34" charset="0"/>
                <a:cs typeface="+mn-cs"/>
              </a:rPr>
              <a:t>APPLYING THE THEORY – ON THE STREETS</a:t>
            </a:r>
          </a:p>
        </p:txBody>
      </p:sp>
      <p:pic>
        <p:nvPicPr>
          <p:cNvPr id="86020" name="Picture 4" descr="Gra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6288" y="1587500"/>
            <a:ext cx="75533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8" r:id="rId1"/>
    <p:sldLayoutId id="2147484157" r:id="rId2"/>
    <p:sldLayoutId id="2147484156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73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3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7" r:id="rId7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F_DeckBuild_EndingA_ForChris_C-page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itle Placeholder 2"/>
          <p:cNvSpPr>
            <a:spLocks noGrp="1"/>
          </p:cNvSpPr>
          <p:nvPr>
            <p:ph type="title"/>
          </p:nvPr>
        </p:nvSpPr>
        <p:spPr bwMode="auto">
          <a:xfrm>
            <a:off x="152400" y="201613"/>
            <a:ext cx="82296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173F7F"/>
            </a:gs>
            <a:gs pos="61000">
              <a:srgbClr val="173F7F">
                <a:alpha val="84000"/>
              </a:srgbClr>
            </a:gs>
            <a:gs pos="100000">
              <a:srgbClr val="6394E3">
                <a:alpha val="91765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931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216" r:id="rId2"/>
    <p:sldLayoutId id="2147484217" r:id="rId3"/>
    <p:sldLayoutId id="2147484218" r:id="rId4"/>
    <p:sldLayoutId id="2147484219" r:id="rId5"/>
    <p:sldLayoutId id="2147484221" r:id="rId6"/>
    <p:sldLayoutId id="2147484222" r:id="rId7"/>
    <p:sldLayoutId id="2147484223" r:id="rId8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173F7F"/>
            </a:gs>
            <a:gs pos="61000">
              <a:srgbClr val="173F7F">
                <a:alpha val="84000"/>
              </a:srgbClr>
            </a:gs>
            <a:gs pos="100000">
              <a:srgbClr val="6394E3">
                <a:alpha val="91765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7219950" cy="128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2C66153-5AF1-4334-BCE1-690D7BF713E4}" type="datetimeFigureOut">
              <a:rPr lang="en-US" kern="0" smtClean="0">
                <a:solidFill>
                  <a:srgbClr val="000000">
                    <a:tint val="75000"/>
                  </a:srgbClr>
                </a:solidFill>
                <a:latin typeface="Arial"/>
                <a:ea typeface="+mn-ea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2/2/2017</a:t>
            </a:fld>
            <a:endParaRPr lang="en-US" kern="0">
              <a:solidFill>
                <a:srgbClr val="000000">
                  <a:tint val="75000"/>
                </a:srgbClr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>
                  <a:tint val="75000"/>
                </a:srgbClr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56575A3-0EDA-4D4E-9FFF-B6DD8E6AE834}" type="slidenum">
              <a:rPr lang="en-US" kern="0" smtClean="0">
                <a:solidFill>
                  <a:srgbClr val="000000">
                    <a:tint val="75000"/>
                  </a:srgbClr>
                </a:solidFill>
                <a:latin typeface="Arial"/>
                <a:ea typeface="+mn-ea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>
              <a:solidFill>
                <a:srgbClr val="000000">
                  <a:tint val="75000"/>
                </a:srgbClr>
              </a:solidFill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0707" y="35257"/>
            <a:ext cx="1066892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94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34" r:id="rId9"/>
    <p:sldLayoutId id="2147484235" r:id="rId10"/>
    <p:sldLayoutId id="2147484236" r:id="rId11"/>
    <p:sldLayoutId id="2147484237" r:id="rId12"/>
    <p:sldLayoutId id="2147484238" r:id="rId13"/>
    <p:sldLayoutId id="2147484239" r:id="rId14"/>
    <p:sldLayoutId id="2147484240" r:id="rId15"/>
    <p:sldLayoutId id="2147484241" r:id="rId16"/>
    <p:sldLayoutId id="2147484242" r:id="rId17"/>
    <p:sldLayoutId id="2147484243" r:id="rId18"/>
    <p:sldLayoutId id="2147484244" r:id="rId19"/>
    <p:sldLayoutId id="2147484245" r:id="rId20"/>
    <p:sldLayoutId id="2147484246" r:id="rId21"/>
    <p:sldLayoutId id="2147484247" r:id="rId22"/>
    <p:sldLayoutId id="2147484248" r:id="rId23"/>
    <p:sldLayoutId id="2147484249" r:id="rId24"/>
    <p:sldLayoutId id="2147484250" r:id="rId25"/>
    <p:sldLayoutId id="2147484251" r:id="rId2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FFC0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F_DeckBuild_EndingA_ForChris_C-page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223375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3B6E8F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F_DeckBuild_EndingA_ForChris_C-page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Gra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6288" y="1587500"/>
            <a:ext cx="75533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1600" y="168275"/>
            <a:ext cx="4675188" cy="5334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900" smtClean="0">
                <a:solidFill>
                  <a:srgbClr val="3B6E8F"/>
                </a:solidFill>
                <a:latin typeface="Franklin Gothic Demi" pitchFamily="34" charset="0"/>
                <a:cs typeface="+mn-cs"/>
              </a:rPr>
              <a:t>REDEFINING THE PROBLEM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5" r:id="rId2"/>
    <p:sldLayoutId id="2147484114" r:id="rId3"/>
    <p:sldLayoutId id="2147484113" r:id="rId4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F_DeckBuild_EndingA_ForChris_C-page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01600" y="168275"/>
            <a:ext cx="7058025" cy="5334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900" smtClean="0">
                <a:solidFill>
                  <a:srgbClr val="5F3944"/>
                </a:solidFill>
                <a:latin typeface="Franklin Gothic Demi" pitchFamily="34" charset="0"/>
                <a:cs typeface="+mn-cs"/>
              </a:rPr>
              <a:t>APPLYING THE THEORY – ON THE STREETS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18" r:id="rId2"/>
    <p:sldLayoutId id="2147484117" r:id="rId3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F_DeckBuild_EndingA_ForChris_C-page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Placeholder 1"/>
          <p:cNvSpPr>
            <a:spLocks noGrp="1"/>
          </p:cNvSpPr>
          <p:nvPr>
            <p:ph type="title"/>
          </p:nvPr>
        </p:nvSpPr>
        <p:spPr bwMode="auto">
          <a:xfrm>
            <a:off x="122238" y="38100"/>
            <a:ext cx="82296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1" r:id="rId2"/>
    <p:sldLayoutId id="2147484120" r:id="rId3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F_DeckBuild_EndingA_ForChris_C-page59"/>
          <p:cNvPicPr>
            <a:picLocks noChangeAspect="1" noChangeArrowheads="1"/>
          </p:cNvPicPr>
          <p:nvPr/>
        </p:nvPicPr>
        <p:blipFill>
          <a:blip r:embed="rId5" cstate="print"/>
          <a:srcRect r="86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9525"/>
            <a:ext cx="82296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4" r:id="rId2"/>
    <p:sldLayoutId id="2147484123" r:id="rId3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900" kern="1200" dirty="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rgbClr val="5F3944"/>
          </a:solidFill>
          <a:latin typeface="Franklin Gothic Demi" pitchFamily="34" charset="0"/>
          <a:ea typeface="ＭＳ Ｐゴシック" pitchFamily="34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F_DeckBuild_EndingA_ForChris_C-page8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9550" y="850900"/>
            <a:ext cx="87233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1600" y="168275"/>
            <a:ext cx="4149725" cy="5334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900" smtClean="0">
                <a:solidFill>
                  <a:srgbClr val="7B7218"/>
                </a:solidFill>
                <a:latin typeface="Franklin Gothic Demi" pitchFamily="34" charset="0"/>
                <a:cs typeface="+mn-cs"/>
              </a:rPr>
              <a:t>PROOF AND VALIDATION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29" r:id="rId2"/>
    <p:sldLayoutId id="2147484128" r:id="rId3"/>
    <p:sldLayoutId id="2147484127" r:id="rId4"/>
    <p:sldLayoutId id="2147484126" r:id="rId5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tx1"/>
            </a:gs>
            <a:gs pos="61000">
              <a:schemeClr val="bg2">
                <a:lumMod val="75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1" r:id="rId2"/>
  </p:sldLayoutIdLst>
  <p:transition spd="med"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3.png"/><Relationship Id="rId11" Type="http://schemas.openxmlformats.org/officeDocument/2006/relationships/image" Target="../media/image28.jpg"/><Relationship Id="rId5" Type="http://schemas.openxmlformats.org/officeDocument/2006/relationships/image" Target="../media/image22.jpe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0.jp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43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7.jp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0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3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4.xml"/><Relationship Id="rId5" Type="http://schemas.openxmlformats.org/officeDocument/2006/relationships/image" Target="../media/image10.jpeg"/><Relationship Id="rId4" Type="http://schemas.openxmlformats.org/officeDocument/2006/relationships/hyperlink" Target="file:///\\chi-cpvp01\..\program%20files\qualcomm\eudora\attach\Plague_in_Ashod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chart" Target="../charts/char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Content Placeholder 2"/>
          <p:cNvSpPr>
            <a:spLocks noGrp="1"/>
          </p:cNvSpPr>
          <p:nvPr>
            <p:ph idx="1"/>
          </p:nvPr>
        </p:nvSpPr>
        <p:spPr bwMode="auto">
          <a:xfrm>
            <a:off x="275644" y="2495015"/>
            <a:ext cx="8229600" cy="288867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endParaRPr lang="en-US" dirty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R. Brent Decker, MPH/MSW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Cure Violence 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University of Illinois at Chicago 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School of Public Health 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2017 </a:t>
            </a:r>
            <a:endParaRPr lang="en-US" dirty="0" smtClean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en-US" sz="3600" dirty="0" smtClean="0">
                <a:solidFill>
                  <a:schemeClr val="bg1"/>
                </a:solidFill>
              </a:rPr>
              <a:t> </a:t>
            </a:r>
            <a:endParaRPr lang="en-US" sz="3600" dirty="0" smtClean="0">
              <a:solidFill>
                <a:srgbClr val="88D8FC"/>
              </a:solidFill>
            </a:endParaRPr>
          </a:p>
          <a:p>
            <a:pPr>
              <a:buFontTx/>
              <a:buNone/>
            </a:pPr>
            <a:endParaRPr lang="en-US" dirty="0" smtClean="0">
              <a:solidFill>
                <a:srgbClr val="88D8FC"/>
              </a:solidFill>
            </a:endParaRPr>
          </a:p>
        </p:txBody>
      </p:sp>
      <p:pic>
        <p:nvPicPr>
          <p:cNvPr id="246787" name="Picture 3" descr="logo-primar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8290" y="217564"/>
            <a:ext cx="3304309" cy="289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8385864"/>
      </p:ext>
    </p:extLst>
  </p:cSld>
  <p:clrMapOvr>
    <a:masterClrMapping/>
  </p:clrMapOvr>
  <p:transition spd="slow" advClick="0" advTm="2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1" name="Picture 5" descr="Untitl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8914" y="1543050"/>
            <a:ext cx="3729899" cy="367204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ight Arrow 3"/>
          <p:cNvSpPr/>
          <p:nvPr/>
        </p:nvSpPr>
        <p:spPr>
          <a:xfrm>
            <a:off x="3724359" y="3174545"/>
            <a:ext cx="1233487" cy="246063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03" name="TextBox 6"/>
          <p:cNvSpPr txBox="1">
            <a:spLocks noChangeArrowheads="1"/>
          </p:cNvSpPr>
          <p:nvPr/>
        </p:nvSpPr>
        <p:spPr bwMode="auto">
          <a:xfrm>
            <a:off x="1277855" y="2622550"/>
            <a:ext cx="24465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i="1" dirty="0">
                <a:solidFill>
                  <a:srgbClr val="FFC000"/>
                </a:solidFill>
                <a:latin typeface="Arial Narrow" pitchFamily="34" charset="0"/>
              </a:rPr>
              <a:t>VIOLENCE</a:t>
            </a:r>
            <a:r>
              <a:rPr lang="en-US" sz="2800" b="1" i="1" dirty="0">
                <a:solidFill>
                  <a:schemeClr val="accent1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en-US" sz="2800" b="1" dirty="0">
                <a:solidFill>
                  <a:schemeClr val="accent1"/>
                </a:solidFill>
                <a:latin typeface="Arial Narrow" pitchFamily="34" charset="0"/>
              </a:rPr>
              <a:t>TRANSMISSION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Observing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Witnessing </a:t>
            </a:r>
            <a:endParaRPr lang="en-US" sz="28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 Narrow" pitchFamily="34" charset="0"/>
              </a:rPr>
              <a:t>Trauma</a:t>
            </a:r>
            <a:endParaRPr lang="en-US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Bent Arrow 13"/>
          <p:cNvSpPr/>
          <p:nvPr/>
        </p:nvSpPr>
        <p:spPr>
          <a:xfrm rot="16200000" flipV="1">
            <a:off x="6138069" y="2698828"/>
            <a:ext cx="366713" cy="993775"/>
          </a:xfrm>
          <a:prstGeom prst="bentArrow">
            <a:avLst>
              <a:gd name="adj1" fmla="val 35423"/>
              <a:gd name="adj2" fmla="val 31712"/>
              <a:gd name="adj3" fmla="val 27317"/>
              <a:gd name="adj4" fmla="val 8912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4805" name="TextBox 7"/>
          <p:cNvSpPr txBox="1">
            <a:spLocks noChangeArrowheads="1"/>
          </p:cNvSpPr>
          <p:nvPr/>
        </p:nvSpPr>
        <p:spPr bwMode="auto">
          <a:xfrm>
            <a:off x="752475" y="406400"/>
            <a:ext cx="70723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64CDFC"/>
                </a:solidFill>
                <a:latin typeface="Arial Narrow" pitchFamily="34" charset="0"/>
              </a:rPr>
              <a:t>MEANS OF TRANSMISSION </a:t>
            </a:r>
          </a:p>
        </p:txBody>
      </p:sp>
      <p:pic>
        <p:nvPicPr>
          <p:cNvPr id="7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278813" y="5897872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3282701"/>
      </p:ext>
    </p:extLst>
  </p:cSld>
  <p:clrMapOvr>
    <a:masterClrMapping/>
  </p:clrMapOvr>
  <p:transition spd="slow" advClick="0"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9287013819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40429"/>
            <a:ext cx="3620356" cy="2682791"/>
          </a:xfrm>
          <a:prstGeom prst="rect">
            <a:avLst/>
          </a:prstGeom>
        </p:spPr>
      </p:pic>
      <p:pic>
        <p:nvPicPr>
          <p:cNvPr id="5" name="Picture 4" descr="gukguyguygkugyugkugygkugyukgyukbb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4"/>
          <a:stretch/>
        </p:blipFill>
        <p:spPr>
          <a:xfrm>
            <a:off x="1" y="0"/>
            <a:ext cx="3620356" cy="2340429"/>
          </a:xfrm>
          <a:prstGeom prst="rect">
            <a:avLst/>
          </a:prstGeom>
        </p:spPr>
      </p:pic>
      <p:pic>
        <p:nvPicPr>
          <p:cNvPr id="6" name="Picture 5" descr="o-URBAN-VIOLENCE-SUMMIT-CHICAGO-facebook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6067"/>
          <a:stretch/>
        </p:blipFill>
        <p:spPr>
          <a:xfrm>
            <a:off x="6529546" y="-1"/>
            <a:ext cx="2614454" cy="2357466"/>
          </a:xfrm>
          <a:prstGeom prst="rect">
            <a:avLst/>
          </a:prstGeom>
        </p:spPr>
      </p:pic>
      <p:pic>
        <p:nvPicPr>
          <p:cNvPr id="7" name="Picture 6" descr="picture-7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3"/>
          <a:stretch/>
        </p:blipFill>
        <p:spPr>
          <a:xfrm>
            <a:off x="3620356" y="4669158"/>
            <a:ext cx="2928146" cy="2188841"/>
          </a:xfrm>
          <a:prstGeom prst="rect">
            <a:avLst/>
          </a:prstGeom>
        </p:spPr>
      </p:pic>
      <p:pic>
        <p:nvPicPr>
          <p:cNvPr id="9" name="Picture 8" descr="school-violence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8"/>
          <a:stretch/>
        </p:blipFill>
        <p:spPr>
          <a:xfrm>
            <a:off x="3620356" y="0"/>
            <a:ext cx="2928146" cy="2340429"/>
          </a:xfrm>
          <a:prstGeom prst="rect">
            <a:avLst/>
          </a:prstGeom>
        </p:spPr>
      </p:pic>
      <p:pic>
        <p:nvPicPr>
          <p:cNvPr id="10" name="Picture 9" descr="school.0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2"/>
          <a:stretch/>
        </p:blipFill>
        <p:spPr>
          <a:xfrm>
            <a:off x="3620357" y="2340429"/>
            <a:ext cx="2928146" cy="2340429"/>
          </a:xfrm>
          <a:prstGeom prst="rect">
            <a:avLst/>
          </a:prstGeom>
        </p:spPr>
      </p:pic>
      <p:pic>
        <p:nvPicPr>
          <p:cNvPr id="11" name="Picture 10" descr="tumblr_l8t6waGmur1qbiigxo1_1280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6" b="16388"/>
          <a:stretch/>
        </p:blipFill>
        <p:spPr>
          <a:xfrm>
            <a:off x="6529546" y="2340445"/>
            <a:ext cx="2614454" cy="2328729"/>
          </a:xfrm>
          <a:prstGeom prst="rect">
            <a:avLst/>
          </a:prstGeom>
        </p:spPr>
      </p:pic>
      <p:pic>
        <p:nvPicPr>
          <p:cNvPr id="14" name="Picture 13" descr="Child-abuse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5" r="7626"/>
          <a:stretch/>
        </p:blipFill>
        <p:spPr>
          <a:xfrm>
            <a:off x="6548504" y="4669159"/>
            <a:ext cx="2595497" cy="2206070"/>
          </a:xfrm>
          <a:prstGeom prst="rect">
            <a:avLst/>
          </a:prstGeom>
        </p:spPr>
      </p:pic>
      <p:pic>
        <p:nvPicPr>
          <p:cNvPr id="15" name="Picture 14" descr="042114-national-chicago-gun-violence-crime-scene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12427"/>
            <a:ext cx="3620357" cy="203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647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1" name="Text Box 2"/>
          <p:cNvSpPr txBox="1">
            <a:spLocks noChangeArrowheads="1"/>
          </p:cNvSpPr>
          <p:nvPr/>
        </p:nvSpPr>
        <p:spPr bwMode="auto">
          <a:xfrm>
            <a:off x="77997" y="132844"/>
            <a:ext cx="384651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5400" dirty="0">
                <a:solidFill>
                  <a:srgbClr val="FFFFFF"/>
                </a:solidFill>
                <a:latin typeface="Franklin Gothic Demi" pitchFamily="34" charset="0"/>
                <a:ea typeface="ＭＳ Ｐゴシック" pitchFamily="34" charset="-128"/>
              </a:rPr>
              <a:t>WE KNOW </a:t>
            </a:r>
          </a:p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5400" dirty="0">
                <a:solidFill>
                  <a:srgbClr val="FFFFFF"/>
                </a:solidFill>
                <a:latin typeface="Franklin Gothic Demi" pitchFamily="34" charset="0"/>
                <a:ea typeface="ＭＳ Ｐゴシック" pitchFamily="34" charset="-128"/>
              </a:rPr>
              <a:t>HOW TO </a:t>
            </a:r>
          </a:p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  <a:latin typeface="Franklin Gothic Demi" pitchFamily="34" charset="0"/>
                <a:ea typeface="ＭＳ Ｐゴシック" pitchFamily="34" charset="-128"/>
              </a:rPr>
              <a:t>STOP </a:t>
            </a:r>
            <a:endParaRPr lang="en-US" sz="5400" dirty="0">
              <a:solidFill>
                <a:srgbClr val="FFFFFF"/>
              </a:solidFill>
              <a:latin typeface="Franklin Gothic Demi" pitchFamily="34" charset="0"/>
              <a:ea typeface="ＭＳ Ｐゴシック" pitchFamily="34" charset="-128"/>
            </a:endParaRPr>
          </a:p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5400" dirty="0">
                <a:solidFill>
                  <a:srgbClr val="FFFFFF"/>
                </a:solidFill>
                <a:latin typeface="Franklin Gothic Demi" pitchFamily="34" charset="0"/>
                <a:ea typeface="ＭＳ Ｐゴシック" pitchFamily="34" charset="-128"/>
              </a:rPr>
              <a:t>EPIDEMICS </a:t>
            </a:r>
          </a:p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endParaRPr lang="en-US" sz="5400" dirty="0">
              <a:solidFill>
                <a:srgbClr val="FFFFFF"/>
              </a:solidFill>
              <a:latin typeface="Franklin Gothic Demi" pitchFamily="34" charset="0"/>
              <a:ea typeface="ＭＳ Ｐゴシック" pitchFamily="34" charset="-128"/>
            </a:endParaRPr>
          </a:p>
          <a:p>
            <a:pPr algn="ctr" defTabSz="914400" fontAlgn="base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5400" dirty="0">
                <a:solidFill>
                  <a:srgbClr val="FFFFFF"/>
                </a:solidFill>
                <a:latin typeface="Franklin Gothic Demi" pitchFamily="34" charset="0"/>
                <a:ea typeface="ＭＳ Ｐゴシック" pitchFamily="34" charset="-128"/>
              </a:rPr>
              <a:t> </a:t>
            </a:r>
          </a:p>
        </p:txBody>
      </p:sp>
      <p:pic>
        <p:nvPicPr>
          <p:cNvPr id="588802" name="Picture 6" descr="W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891" y="5482360"/>
            <a:ext cx="3052282" cy="93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154731" y="5949827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674159" y="2911474"/>
            <a:ext cx="5088060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fontAlgn="base">
              <a:lnSpc>
                <a:spcPct val="8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1.  </a:t>
            </a:r>
            <a:r>
              <a:rPr lang="en-US" sz="3200" b="1" dirty="0" smtClean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Interrupting </a:t>
            </a:r>
            <a:r>
              <a:rPr lang="en-US" sz="3200" b="1" dirty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transmission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651507" y="3633102"/>
            <a:ext cx="5395195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 defTabSz="914400" fontAlgn="base">
              <a:lnSpc>
                <a:spcPct val="82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 startAt="2"/>
            </a:pPr>
            <a:r>
              <a:rPr lang="en-US" sz="3200" b="1" dirty="0" smtClean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Preventing </a:t>
            </a:r>
            <a:r>
              <a:rPr lang="en-US" sz="3200" b="1" dirty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future </a:t>
            </a:r>
            <a:r>
              <a:rPr lang="en-US" sz="3200" b="1" dirty="0" smtClean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spread   </a:t>
            </a:r>
            <a:endParaRPr lang="en-US" sz="2400" b="1" dirty="0">
              <a:solidFill>
                <a:srgbClr val="FFFFFF"/>
              </a:solidFill>
              <a:latin typeface="Franklin Gothic Book" pitchFamily="34" charset="0"/>
              <a:ea typeface="ＭＳ Ｐゴシック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674159" y="4403747"/>
            <a:ext cx="4643194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defTabSz="914400" fontAlgn="base">
              <a:lnSpc>
                <a:spcPct val="82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3. </a:t>
            </a:r>
            <a:r>
              <a:rPr lang="en-US" sz="3200" b="1" dirty="0" smtClean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 Changing </a:t>
            </a:r>
            <a:r>
              <a:rPr lang="en-US" sz="3200" b="1" dirty="0">
                <a:solidFill>
                  <a:srgbClr val="FFFFFF"/>
                </a:solidFill>
                <a:latin typeface="Franklin Gothic Book" pitchFamily="34" charset="0"/>
                <a:ea typeface="ＭＳ Ｐゴシック" pitchFamily="34" charset="-128"/>
              </a:rPr>
              <a:t>group norms</a:t>
            </a:r>
          </a:p>
        </p:txBody>
      </p:sp>
    </p:spTree>
    <p:extLst>
      <p:ext uri="{BB962C8B-B14F-4D97-AF65-F5344CB8AC3E}">
        <p14:creationId xmlns:p14="http://schemas.microsoft.com/office/powerpoint/2010/main" val="42428528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6"/>
                                      </p:to>
                                    </p:set>
                                    <p:animEffect filter="image" prLst="opacity: 0.6">
                                      <p:cBhvr rctx="IE">
                                        <p:cTn id="1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6"/>
                                      </p:to>
                                    </p:set>
                                    <p:animEffect filter="image" prLst="opacity: 0.6">
                                      <p:cBhvr rctx="IE">
                                        <p:cTn id="18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ext Box 2"/>
          <p:cNvSpPr txBox="1">
            <a:spLocks noChangeArrowheads="1"/>
          </p:cNvSpPr>
          <p:nvPr/>
        </p:nvSpPr>
        <p:spPr bwMode="auto">
          <a:xfrm>
            <a:off x="241299" y="494586"/>
            <a:ext cx="7768409" cy="84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en-US" sz="6500" dirty="0" smtClean="0">
                <a:solidFill>
                  <a:schemeClr val="bg1"/>
                </a:solidFill>
                <a:latin typeface="Franklin Gothic Demi" pitchFamily="34" charset="0"/>
              </a:rPr>
              <a:t>STOP EPIDEMICS by:</a:t>
            </a:r>
            <a:endParaRPr lang="en-US" sz="6500" dirty="0">
              <a:solidFill>
                <a:schemeClr val="bg1"/>
              </a:solidFill>
              <a:latin typeface="Franklin Gothic Demi" pitchFamily="34" charset="0"/>
            </a:endParaRPr>
          </a:p>
        </p:txBody>
      </p:sp>
      <p:sp>
        <p:nvSpPr>
          <p:cNvPr id="145410" name="Text Box 3"/>
          <p:cNvSpPr txBox="1">
            <a:spLocks noChangeArrowheads="1"/>
          </p:cNvSpPr>
          <p:nvPr/>
        </p:nvSpPr>
        <p:spPr bwMode="auto">
          <a:xfrm>
            <a:off x="377108" y="1444416"/>
            <a:ext cx="4985467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2000"/>
              </a:lnSpc>
            </a:pPr>
            <a:r>
              <a:rPr lang="en-US" sz="3200" b="1" dirty="0">
                <a:solidFill>
                  <a:schemeClr val="bg1"/>
                </a:solidFill>
                <a:latin typeface="Franklin Gothic Book" pitchFamily="34" charset="0"/>
              </a:rPr>
              <a:t>1. </a:t>
            </a:r>
            <a:r>
              <a:rPr lang="en-US" sz="3200" b="1" dirty="0" smtClean="0">
                <a:solidFill>
                  <a:schemeClr val="bg1"/>
                </a:solidFill>
                <a:latin typeface="Franklin Gothic Book" pitchFamily="34" charset="0"/>
              </a:rPr>
              <a:t>Interrupting transmission</a:t>
            </a:r>
            <a:endParaRPr lang="en-US" sz="3200" b="1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3" cstate="print">
            <a:alphaModFix amt="25000"/>
          </a:blip>
          <a:srcRect/>
          <a:stretch>
            <a:fillRect/>
          </a:stretch>
        </p:blipFill>
        <p:spPr bwMode="auto">
          <a:xfrm>
            <a:off x="8305457" y="5946522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Red Lef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268" y="2506438"/>
            <a:ext cx="5248632" cy="3914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Red Righ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61" y="2507177"/>
            <a:ext cx="5354057" cy="3993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Red Arro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10" y="3762795"/>
            <a:ext cx="29972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White X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459" y="3419841"/>
            <a:ext cx="1222654" cy="118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6539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49" name="Picture 4" descr="lil_mikey_and_cobe_williams.jpg"/>
          <p:cNvPicPr>
            <a:picLocks noChangeAspect="1"/>
          </p:cNvPicPr>
          <p:nvPr/>
        </p:nvPicPr>
        <p:blipFill>
          <a:blip r:embed="rId3" cstate="print"/>
          <a:srcRect t="-2" b="-12685"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050" name="Picture 2" descr="paint-brush-sized-ppt-fullpage-03.png"/>
          <p:cNvPicPr>
            <a:picLocks noChangeAspect="1"/>
          </p:cNvPicPr>
          <p:nvPr/>
        </p:nvPicPr>
        <p:blipFill>
          <a:blip r:embed="rId4" cstate="print"/>
          <a:srcRect l="227" t="-1704" b="57541"/>
          <a:stretch>
            <a:fillRect/>
          </a:stretch>
        </p:blipFill>
        <p:spPr bwMode="auto">
          <a:xfrm>
            <a:off x="0" y="3759200"/>
            <a:ext cx="91440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51" name="Title 1"/>
          <p:cNvSpPr>
            <a:spLocks noGrp="1"/>
          </p:cNvSpPr>
          <p:nvPr>
            <p:ph type="title"/>
          </p:nvPr>
        </p:nvSpPr>
        <p:spPr bwMode="auto">
          <a:xfrm>
            <a:off x="457200" y="544195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Identify and 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dirty="0" smtClean="0">
                <a:solidFill>
                  <a:schemeClr val="bg2"/>
                </a:solidFill>
              </a:rPr>
              <a:t>interrupt conflict </a:t>
            </a:r>
          </a:p>
        </p:txBody>
      </p:sp>
      <p:sp>
        <p:nvSpPr>
          <p:cNvPr id="25805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1485899" y="5476010"/>
            <a:ext cx="6026727" cy="66501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b="1" dirty="0" smtClean="0">
                <a:latin typeface="Arial Black" panose="020B0A04020102020204" pitchFamily="34" charset="0"/>
                <a:ea typeface="ＭＳ Ｐゴシック" pitchFamily="34" charset="-128"/>
              </a:rPr>
              <a:t>DETECTION &amp; INTERRUPTION</a:t>
            </a:r>
          </a:p>
        </p:txBody>
      </p:sp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5" cstate="print">
            <a:alphaModFix amt="25000"/>
          </a:blip>
          <a:srcRect/>
          <a:stretch>
            <a:fillRect/>
          </a:stretch>
        </p:blipFill>
        <p:spPr bwMode="auto">
          <a:xfrm>
            <a:off x="8154731" y="328345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6486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7" name="Picture 7" descr="CEA08005_3805_RET.jpg"/>
          <p:cNvPicPr>
            <a:picLocks noChangeAspect="1"/>
          </p:cNvPicPr>
          <p:nvPr/>
        </p:nvPicPr>
        <p:blipFill>
          <a:blip r:embed="rId3" cstate="print"/>
          <a:srcRect t="9479"/>
          <a:stretch>
            <a:fillRect/>
          </a:stretch>
        </p:blipFill>
        <p:spPr bwMode="auto">
          <a:xfrm>
            <a:off x="0" y="0"/>
            <a:ext cx="91440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0098" name="Picture 8" descr="paint-brush-sized-ppt-fullpage-04.png"/>
          <p:cNvPicPr>
            <a:picLocks noChangeAspect="1"/>
          </p:cNvPicPr>
          <p:nvPr/>
        </p:nvPicPr>
        <p:blipFill>
          <a:blip r:embed="rId4" cstate="print"/>
          <a:srcRect l="6" t="1662" b="57671"/>
          <a:stretch>
            <a:fillRect/>
          </a:stretch>
        </p:blipFill>
        <p:spPr bwMode="auto">
          <a:xfrm>
            <a:off x="0" y="4011613"/>
            <a:ext cx="9144000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0099" name="Title 1"/>
          <p:cNvSpPr>
            <a:spLocks noGrp="1"/>
          </p:cNvSpPr>
          <p:nvPr>
            <p:ph type="title"/>
          </p:nvPr>
        </p:nvSpPr>
        <p:spPr bwMode="auto">
          <a:xfrm>
            <a:off x="457200" y="57150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solidFill>
                  <a:srgbClr val="FFFFFF"/>
                </a:solidFill>
              </a:rPr>
              <a:t>Mapping High Risk Zones </a:t>
            </a:r>
          </a:p>
        </p:txBody>
      </p:sp>
      <p:sp>
        <p:nvSpPr>
          <p:cNvPr id="260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48413"/>
            <a:ext cx="2133600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3B28E49F-C31C-4CC2-9DB0-434B10954931}" type="slidenum">
              <a:rPr lang="en-US" smtClean="0">
                <a:latin typeface="Batang" pitchFamily="18" charset="-127"/>
                <a:ea typeface="ＭＳ Ｐゴシック" pitchFamily="34" charset="-128"/>
              </a:rPr>
              <a:pPr/>
              <a:t>15</a:t>
            </a:fld>
            <a:endParaRPr lang="en-US" smtClean="0">
              <a:latin typeface="Batang" pitchFamily="18" charset="-127"/>
              <a:ea typeface="ＭＳ Ｐゴシック" pitchFamily="34" charset="-128"/>
            </a:endParaRPr>
          </a:p>
        </p:txBody>
      </p:sp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5" cstate="print">
            <a:alphaModFix amt="25000"/>
          </a:blip>
          <a:srcRect/>
          <a:stretch>
            <a:fillRect/>
          </a:stretch>
        </p:blipFill>
        <p:spPr bwMode="auto">
          <a:xfrm>
            <a:off x="8154731" y="328345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0409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lil_mikey_and_cobe_williams.jpg"/>
          <p:cNvPicPr>
            <a:picLocks noChangeAspect="1"/>
          </p:cNvPicPr>
          <p:nvPr/>
        </p:nvPicPr>
        <p:blipFill rotWithShape="1">
          <a:blip r:embed="rId4" cstate="print"/>
          <a:srcRect t="-2" b="654"/>
          <a:stretch/>
        </p:blipFill>
        <p:spPr bwMode="auto">
          <a:xfrm>
            <a:off x="2" y="802152"/>
            <a:ext cx="4789077" cy="31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woo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52154"/>
            <a:ext cx="3448378" cy="2405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EA08005_2943"/>
          <p:cNvPicPr>
            <a:picLocks noChangeAspect="1" noChangeArrowheads="1"/>
          </p:cNvPicPr>
          <p:nvPr/>
        </p:nvPicPr>
        <p:blipFill rotWithShape="1">
          <a:blip r:embed="rId6"/>
          <a:srcRect t="7564"/>
          <a:stretch/>
        </p:blipFill>
        <p:spPr bwMode="auto">
          <a:xfrm>
            <a:off x="4789079" y="852897"/>
            <a:ext cx="4354924" cy="312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988308_310672949075237_1997255628_n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1" r="7969"/>
          <a:stretch/>
        </p:blipFill>
        <p:spPr>
          <a:xfrm>
            <a:off x="2" y="3973877"/>
            <a:ext cx="4789077" cy="28841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6129" y="137695"/>
            <a:ext cx="4305934" cy="584747"/>
          </a:xfrm>
          <a:prstGeom prst="rect">
            <a:avLst/>
          </a:prstGeom>
          <a:noFill/>
        </p:spPr>
        <p:txBody>
          <a:bodyPr wrap="none" lIns="91414" tIns="45706" rIns="91414" bIns="45706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+mj-lt"/>
              </a:rPr>
              <a:t>Credible Messengers</a:t>
            </a:r>
          </a:p>
        </p:txBody>
      </p:sp>
      <p:pic>
        <p:nvPicPr>
          <p:cNvPr id="11" name="Picture 2" descr="wgp workers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75927" y="3948504"/>
            <a:ext cx="4368073" cy="322577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882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Text Box 2"/>
          <p:cNvSpPr txBox="1">
            <a:spLocks noChangeArrowheads="1"/>
          </p:cNvSpPr>
          <p:nvPr/>
        </p:nvSpPr>
        <p:spPr bwMode="auto">
          <a:xfrm>
            <a:off x="241300" y="1087438"/>
            <a:ext cx="7768409" cy="84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en-US" sz="6500" dirty="0" smtClean="0">
                <a:solidFill>
                  <a:schemeClr val="bg1"/>
                </a:solidFill>
                <a:latin typeface="Franklin Gothic Demi" pitchFamily="34" charset="0"/>
              </a:rPr>
              <a:t>STOP EPIDEMICS by:</a:t>
            </a:r>
            <a:endParaRPr lang="en-US" sz="6500" dirty="0">
              <a:solidFill>
                <a:schemeClr val="bg1"/>
              </a:solidFill>
              <a:latin typeface="Franklin Gothic Demi" pitchFamily="34" charset="0"/>
            </a:endParaRPr>
          </a:p>
        </p:txBody>
      </p:sp>
      <p:sp>
        <p:nvSpPr>
          <p:cNvPr id="145410" name="Text Box 3"/>
          <p:cNvSpPr txBox="1">
            <a:spLocks noChangeArrowheads="1"/>
          </p:cNvSpPr>
          <p:nvPr/>
        </p:nvSpPr>
        <p:spPr bwMode="auto">
          <a:xfrm>
            <a:off x="228600" y="2412767"/>
            <a:ext cx="4985467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2000"/>
              </a:lnSpc>
            </a:pPr>
            <a:r>
              <a:rPr lang="en-US" sz="3200" b="1" dirty="0">
                <a:solidFill>
                  <a:srgbClr val="0070C0"/>
                </a:solidFill>
                <a:latin typeface="Franklin Gothic Book" pitchFamily="34" charset="0"/>
              </a:rPr>
              <a:t>1. </a:t>
            </a:r>
            <a:r>
              <a:rPr lang="en-US" sz="3200" b="1" dirty="0" smtClean="0">
                <a:solidFill>
                  <a:srgbClr val="0070C0"/>
                </a:solidFill>
                <a:latin typeface="Franklin Gothic Book" pitchFamily="34" charset="0"/>
              </a:rPr>
              <a:t>Interrupting transmission</a:t>
            </a:r>
            <a:endParaRPr lang="en-US" sz="3200" b="1" dirty="0">
              <a:solidFill>
                <a:srgbClr val="0070C0"/>
              </a:solidFill>
              <a:latin typeface="Franklin Gothic Book" pitchFamily="34" charset="0"/>
            </a:endParaRPr>
          </a:p>
        </p:txBody>
      </p:sp>
      <p:sp>
        <p:nvSpPr>
          <p:cNvPr id="145411" name="Text Box 4"/>
          <p:cNvSpPr txBox="1">
            <a:spLocks noChangeArrowheads="1"/>
          </p:cNvSpPr>
          <p:nvPr/>
        </p:nvSpPr>
        <p:spPr bwMode="auto">
          <a:xfrm>
            <a:off x="228600" y="3287486"/>
            <a:ext cx="4776788" cy="89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82000"/>
              </a:lnSpc>
            </a:pPr>
            <a:r>
              <a:rPr lang="en-US" sz="3200" b="1" dirty="0">
                <a:solidFill>
                  <a:schemeClr val="bg1"/>
                </a:solidFill>
                <a:latin typeface="Franklin Gothic Book" pitchFamily="34" charset="0"/>
              </a:rPr>
              <a:t>2. </a:t>
            </a:r>
            <a:r>
              <a:rPr lang="en-US" sz="3200" b="1" dirty="0" smtClean="0">
                <a:solidFill>
                  <a:schemeClr val="bg1"/>
                </a:solidFill>
                <a:latin typeface="Franklin Gothic Book" pitchFamily="34" charset="0"/>
              </a:rPr>
              <a:t>Preventing  future transmission</a:t>
            </a:r>
            <a:endParaRPr lang="en-US" sz="3200" b="1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pic>
        <p:nvPicPr>
          <p:cNvPr id="145412" name="Picture 6" descr="WH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6749" y="5276081"/>
            <a:ext cx="3179525" cy="97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302868" y="135226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82929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 hidden="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dirty="0" err="1" smtClean="0"/>
              <a:t>qsw</a:t>
            </a:r>
            <a:endParaRPr lang="en-GB" dirty="0" smtClean="0"/>
          </a:p>
        </p:txBody>
      </p:sp>
      <p:pic>
        <p:nvPicPr>
          <p:cNvPr id="49155" name="Picture 3" descr="CEA08005_29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381669" y="5766495"/>
            <a:ext cx="54401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Franklin Gothic Demi" pitchFamily="34" charset="0"/>
                <a:ea typeface="ＭＳ Ｐゴシック" pitchFamily="34" charset="-128"/>
              </a:rPr>
              <a:t>CHANGE  BEHAVIOR 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Franklin Gothic Demi" pitchFamily="34" charset="0"/>
                <a:ea typeface="ＭＳ Ｐゴシック" pitchFamily="34" charset="-128"/>
              </a:rPr>
              <a:t>of highest risk</a:t>
            </a:r>
            <a:endParaRPr lang="en-US" sz="3200" b="1" dirty="0">
              <a:solidFill>
                <a:schemeClr val="bg1"/>
              </a:solidFill>
              <a:latin typeface="Franklin Gothic Demi" pitchFamily="34" charset="0"/>
              <a:ea typeface="ＭＳ Ｐゴシック" pitchFamily="34" charset="-128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696200" y="6629400"/>
            <a:ext cx="1371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>
                <a:solidFill>
                  <a:schemeClr val="tx2"/>
                </a:solidFill>
                <a:latin typeface="Century Gothic" pitchFamily="34" charset="0"/>
                <a:ea typeface="ＭＳ Ｐゴシック" pitchFamily="34" charset="-128"/>
              </a:rPr>
              <a:t>Photograph by Ed Kashi</a:t>
            </a:r>
          </a:p>
        </p:txBody>
      </p:sp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154731" y="328345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1388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4" descr="Ewood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10048"/>
            <a:ext cx="982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06877" y="5750535"/>
            <a:ext cx="5867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Franklin Gothic Demi" pitchFamily="34" charset="0"/>
              </a:rPr>
              <a:t>CHANGE  </a:t>
            </a:r>
            <a:r>
              <a:rPr lang="en-US" sz="3200" dirty="0">
                <a:solidFill>
                  <a:schemeClr val="bg1"/>
                </a:solidFill>
                <a:latin typeface="Franklin Gothic Demi" pitchFamily="34" charset="0"/>
              </a:rPr>
              <a:t>BEHAVIOR </a:t>
            </a:r>
          </a:p>
        </p:txBody>
      </p:sp>
      <p:pic>
        <p:nvPicPr>
          <p:cNvPr id="6" name="Picture 6" descr="logo-primary.png"/>
          <p:cNvPicPr>
            <a:picLocks noChangeAspect="1"/>
          </p:cNvPicPr>
          <p:nvPr/>
        </p:nvPicPr>
        <p:blipFill>
          <a:blip r:embed="rId5" cstate="print">
            <a:alphaModFix amt="25000"/>
          </a:blip>
          <a:srcRect/>
          <a:stretch>
            <a:fillRect/>
          </a:stretch>
        </p:blipFill>
        <p:spPr bwMode="auto">
          <a:xfrm>
            <a:off x="8674277" y="6043429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4909896"/>
      </p:ext>
    </p:extLst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QSERUUExQWFRUVGBgYGRcYGBodGBwcGBcXGhccHBgaGyYeGBokGhcdHy8gIycpLCwsHR4xNTAqNSYrLCkBCQoKDgwOGg8PGiwkHyQtLC0sLCosLCwsKSwsLCwsLCwsKSwsLCksKSwsLCwsLCwpLCksLCwsLCwsLCwsLCwsKf/AABEIAMMBAgMBIgACEQEDEQH/xAAcAAABBQEBAQAAAAAAAAAAAAAGAAMEBQcCAQj/xABJEAACAQIEAwQGBgcGBQMFAAABAhEAAwQSITEFBkEiUWFxBxMygZGhI0JSscHRFBVicpLh8DNTgqKy0iRDs8LxY8PiFkRzg5P/xAAaAQADAQEBAQAAAAAAAAAAAAACAwQBAAUG/8QAMBEAAgIBAwMCBAUEAwAAAAAAAAECEQMEEiExQVETIgUykaEUQmFxsSNSgfEzYsH/2gAMAwEAAhEDEQA/AGsZdg5EzZwofcxEnr7qjvx+4bwQMQI2zAkRE7eNQuYcWbd8QYJtrOu4lvzqow+JLPIEE9TuYPxryNPj3RTa7HszlQdYDFPdBZXGXxiQPEZaevYlBmAvGVAJ7I2bbp4iqDlvDPLZnIWI0J/ranuI45k9bA7IWFJJ12E+BopY1dHJurJHH3HqQS/rIAZREDUhSSQfGh63iAsFlHeAc2vwNQ+Bozi8CSdLcSSY7dXFviy4n/h0sKCmoedWCmNdNBrtRuPp8fUBNSV+SKvFlM/RLv8Aab86lWsYt2SbKrlGkMen9b1CxnCmtPqNCJHxp61hbrygQyI0iOkg+/urXtatAVJOmScI1p5ZhkG25OoqxfEraQm3bBGhksQN+7uqkbhji36zX2gunUk/nU25gHWyRqA+UCepJHTpS5R5uzU2HdvAItghdJRiPNrRJ133qo4Ng2s4btEGbo291XjLGcQdLQIPQ/RQahW7TNh0VRJLzAmdOtefqbpL9h2Nlot2TpSjoa8wKNnEgjfcEfeKZuXTnPnXmuLTGEsgVFu2q8bEUzcxGtcuDuT0kivBf116Vy2Kpg3Cxha1s0r8SSzNlBaN+se7uqVyk/8AxDT9n370M47iF2zeY2nZG6kGDvt5VIscwX77W0e5ILqJIUHUx7QAMe+qnpnLHw+oEp9jUDdC6swUd5H5VE4vw5b6C2twKxMjsPrHdpTnGuH+rsE9JXZjG/cTFCvMPEXOHYl20EDU6CVnWqNJ8MjtW5c2JhT9ykTF5DcMD61dDqMlzUdfq91SeNctWvWBle1aEDRswkg7js1n1rHE7tB86s+EYpiQHzMIcwWIEyg00NetP4YoK2CsknLqXd3lU3MQrriLJyiIBYnTrAWrduWLbe2LR8e0D/pqjt8QyOMoK9T2iZiN9BprVxf48+SV74+Un3VNLSRfFdArnfDIGN5IsbLeRG7i5/ETVbd5GMELicOQdNSfvApWccWusbgLGB9eAJmdIPd4VYXOKsbYtCfVyDlle+fa9XO9YtMl0spin0cv3I/KHKbYS8We/h2BUjS4SZMdCoow9Yn97a/jFC2G4wllsysiOB9a4CYPeDaI1FRv09HYuxDsza5bi9ZI0FuI7J2+VLyaaOSVysz01J/Nx9/oF7FP721/GKbKoT/aWv4xQ5i+KtcVEYdhNgCoOggdr1dMWuJ+qMJmTYkZ5mRAmFWdj5e+lvQwXkFwaXD5Coov27f8YryqH/6mf7RpVn4JeGBU/JnXNVsvi1VdTkX/ALqiDgzyC3Z/xD8KIOOctNevC4lzJ2Quqt032qXwjgQssC1zODIaVOsiIA6edVwyOEIpPmjOG2pFHY4S1q0103CZ7IAzdTqZ6HSrHl3E2wG9ezQ2i55K/E6TV5ib2DsW4MIrnKJDETHd0oXZcLmcDEW/VtGksNfARoKa3KcHYv2roX36BZtWmNpBDMoYjWRPfUG1jsNh7vZslWI1aTME9xNOco2whcLeS4oKGBJjU67VO4jy2L98XAQZABk7R4fhSfktSdjoU0hnH4yy15Q7LDWmiZ3O0dJnapfCLCh3u3XKkSRodQAR8fKoHFOEBcStsAshVR7/ADjTXWjD1QyXDp7LfcayLje02cqXACnmNGtQguaMraDTstO56/KrO7xZL9sR6wklCCRK+0OsAA0LYHjaJYKaSYnToBsPEn8as+B8WVcOLR9u5cXKABoqwZPv0q2S9rpEalyaQzF84ywAuUDMAWlYmMpy6ggSehrhcKtmzbuG76pQJIcK3tCY21I8Kq773SmKcNby2bhK5t1KiddYO8qCD2jVrc4X+kBQIzWrdtQXUlVLKGYrqMzRA8PfVX4XE0riI9SXRMsbCLcVWV1YETKka+7pTdyxJEqGH9d9QOB8ljD3Dda4WYZoCjKuogzvNW2FGm+leH8X0+PGouKptjsOSTuyKMFbn2CB7/zpq5wpDsSv9eNWfqjOkUiD4V4aTRRv8Ave4fBI9baPgSQff0rm1gHUhoUqNJVpqxs8CL3Xe5oubQd/8qsOIWAECqABI0FXSxx2WEsjujNuawvrRlAnLqB47++q7CAqwyg6EHQdxmrezw4Xsb6vaQ3SdvCrvF8iOuqNPuYH4gmqoNKCTZknyO3OZXvjIdguY6dcyga+ROlRcThBdTITAPX+VeWOB3rRZ7h0yhR2p1LA9RPSn00r1tNzDrYPHYpDyuv2z/D/APKpWD4WLfUk7fHU9fAVaNVfjeJJbdUY6tt8Y++qW2+rMSSGcbZkoQSGkqABMyJIiR9mnkv4gdkO2k6eqHXf61c4gHPaj7f/AGXKnXWNsBoZp3IBb/xSpUbZW2cIykk5pMfVP86cLR3/AAP5VZtjM4DDYiRUNhWLnqEpMpcXw3OxaW1j6rbAQNh3UsLgchnMem6sdpj6v7Rq3K1wVre1Gp07Gkuajf8Ahf8A2VMucF9dbW/bI21BBiJ7JnQ6ztFRXFXHKWNC2AreychPuFKmu5rk+xTfob96fA/nSq1Y66V7QWHT8FGL7/0acF9u81G9cO/5V6t8d/8AlNTVz0J7KPnn+ytf/kb/AEihu5iUNtEAAK7tB1+VFPOKSlmMujs3aMAwF0+dVguaA5bRPd6zT45ulXY5VFCJRtkrkQEDEQdgn/caK8BjGHa3B6d3lQvyu/qbWKd49lToQ25bu8au+X+OWGUBriT+0QPvqLVRbnuRViaUKZZWOYbJJiZXfT+p2pYvDtfRnS6yJlJIG5oUNhbt67kuDKHOg2jwPxoxwWUWCvQIRp+7SJxjjcWupl9aMiLa0W8uD+y8tfo5kyfr9NPuoTK61ecv4q5bdD2/VswUxOUyYHhXsZPl4I4Pk2bF4TDgM1xLce05KAzHU6STrXVrjtglVW6O0uZRr7I7vCNKq+awRauan+ycfNKoOEYRrl60EElcMTHm0dfOkvWzi6pdBixRasO04gp+uDIkQTr07++nLKaRGulD9q2VdEIIKoBB8XaiS05BnQx+VeRrNU9RKMZKq8B+moLgc/Rz3Gmza86prvNL5g8Mq6iARr8q7tc1HNmytlPZiBv8e6slpIVw2CtxdIv9TVbzE5CCCR2vwoI4n6VbqXrirZtlVYgZpzad8GpOB5wfGqc9tUyn6pPd40eXE4YrYePmY1y0ubiXfCMf60rRAv8AWn8qz3k0TxFvBG/DxrSlH9a/nXKPtX7GZXUin5i/sf8AEPuPjQ1RVzEgNsSYGbU9wAMn4UE44EJdLOAv1SezpIiZO593SvW0vGOjIO0WZt6A1Gv2FYgsASNiRtVfy7dnOM2Ydk6NmGoPWT3VbutVdrCIFyBctT9s/wDTuVJxpW5AZQQDIkdah4g/SW/3m/6b1ImgcVdm9xnGSVAGuoEdIH4VGNnLGYdmWMCSBtA++p5NeTWbUMTK+zcyntSOyOh+0fwppgJ7UxL9+8iNvCrOa4es2m7iouROsxlHtFgevd1q34O0WhP2B8YFR72x8j91OYERbX91furlFdzr5JGY99KmCWpVvBtsqVvE7Kx6exXYxkHaD+6RpUdecm39Sv8AF/Kum5zgS1oR35v5V5aWRyqgPb5K3mqby2RbUuVZidO8KBv5VRPhGEhlhvskaijN+dYC/RhAZ19o9YgCANeutCT4prlxrjGWYlj7ztXt6TSzf/KqX3JMmVL5SfyrivU272dM2YoApUkNlzT06GKHcThbmYk2mEmdj1NFnBuOmxcJCZ0cDMg3kfWH7Q2jqPdRCebLDgE2GPUTljz3pWpxS0820rT7mwayRSvlGa2XvW9VV1nuU/lUl+K4gjKTcju1A+VaBe43h2js3kj7MR8Ca8/WlifavAdwA2038akeVPlxD9LwzNlLfYPwNHmBcfoOHt5lzetRiJEjtydKt7fGsOFibx33Rf8AzUgcwYUmcpERvb3j3Vjy7l0NjDaTeaCTbvNJymyYHT20odPF3wz5rcA/ooWfMg/hVtxvjtp8K6AMGZQF7JErmB38hQ5xy3q8dLFofECkJ+//AAG17aC7htws1ssSSbVokk98k60WIQNR0BPwFDHD7cXEHdbsj5UTkyGAUyQenhXltf1VXkLJ0QJXrq3EDLMS28d+u1KyyqiZjBLmNPCrKzwg2rQUhm3nsnqZqLiOGE+rIDQrZj2T8K9ScXQtSRk3Gz/xF799vvoj5JHZc0NcZ1xF399vvq64Jxa3hrZ9YwJbopUx5kkCfAUWpi5YaivB2JpTthZyMP8Aj7h7kP3itHA/r+hWdejxZxl46RkBnzIjpWh3WhSe4GPPp86njHhAZuZFXzPpaH734GhpWkQ1vMD0MEHrsat+J3V9Wq5iW9rUk6agHU9SJoX49zCcO1tbYVmjM4ZZGvsgayK9CM1hx+Q8ceKJlx7dlWf1YtKNWICqI7zFRcPzHYurmS4pBMe0JnugmqbmfmC3isA6L2L4hipHYYKZOU+WsHurIc3xpuLKsqtfcDJNwdUbtfH0lvzb/Q1PgVBwmLW4LBVg2h1Hf6vWp9OXI1MH8RxC49xgjZVUldtTG9M3r91Y+kJkxsOs05w6CXJ39Y/317jzBT99fxoRLm7o5D3f7w/AVN4fjC8hvaWPeDsakYayrkhiBGpHX+VV7Yu3ZuXmdwi9gSdtjQoKE3fJOv8Ast5H7qdwn9mv7o+6oH6yt3Ub1dxH7LeywPSmOHFvWkFjGTbp0/OtbocmW8+NKmPWUqX6kQ6AO5iFWCLyE+AuDu/9Pcedc+tQnN65ZA0GW4Qe8HsafOo/6EtN/oYqhZ32f8HnOJZ2rKXQEF20vcPpevSfVHSjrh/owT1CObd52ZZLW71tQZ10V7f49KzvAgJdSfZkSB3da1/gfNhtqqgymRXHh2jbuD3XBPlcFTZtVli7t0HHGmuFyDGJ5S9UjD9GxrTm0KWLsRoDKXFYd4jfr3VXclX2tYnJdsvauNORrisMpiQQjiCWjKD0k9SI1hOZEcb613aspcdbmUFl1BjUe8dPCp4/Ene2StML0muXwDHNXC/V4O3fuYbOcoN91Yi+mntZYyuAfaH3bgKvWMrEHXxGxBEgjwIM++texGN1KMqkEbHUQe8Hcd486zjn/GCw1slJDAhYRRlCntIjrAOWQQrrqGEMKF5Y5nUVTChcfm6FUFpASYGvfESPdPjTVu4GAYGQQCD4GureGtZpuO6QQTNtshEbZ0JIGm8UpJsp4JeIxtwKO22mg1Okabb11xUAvfLHZLQ1PXLPxp3jjJawq5LqXV1fPM5tdkYSCO8EzI79KpOXcBc4hiDmcJqA9zIGYEozKqK3ZUBV3PhXYYSm22DmlGCDROZ8Mt0kXMwi2BkVn9ldfZEVaWOd7ZcRbvhZ1uG3CrPU9omPdQ/w3lXDDEhb99rtkkrL3ii5gQJBQqpknbz1q94/ytYw9l72Eti3ctAt2J+kQf2qNr2wUk69QKVlwQg1J3b6Cll3cBV+kP8AarhsTcg67T0FU3KuPFyyFmSkAHvUibZ/h08wat2UENr0NQvNlTrc/qbtSfQwPFEvdvtcImXJB6ktsCPZMEmfCqHE2nnTUDvj8dPhWi818IzK4VlRxlgQIeTqNBIPWfjvQ8nB7FtQb1xhm0DRKSPcfnX0WOVR5FSjboNfRDxVDcZWe2twoqhM2pyk6Dv7IG34VpHEb8FUiS+Y+QQA/eVHvr5+wdjEWcRbu4cG8iOrrFs5TBB3QQR0JFabwzm4viL97FH1C27aKmHM5lzQztqBmZoGvdGgqbNFJNoxJuVnfMHELdrFOrsqBbVkCTuS13Qd50FZ3zLzFafENlaQIWY7hB+dXXMPN2GuYg3reFV7hAHrLpJiBAyrstBGKw4ZmOUCTO3fXY/6iqSaSH24rjqO3eKKAzA7A/PT8aoeEYf1l+2mgzsFk7STAqdcwAgiNx/XvrzinAlCC7hmLBRLof7RCN209pZ6jaqo7MfHknnuk78GvnhwtNZUDZWHiYQamn8utZFwb0hYiyyesY3kQEAOdQCADDb7AbzWu8qcbsYoLeXVJ1U7gjcH4069occiaKPhKSj9nX1j6x41Uc4cUOGtgqO2TCk7AwZPnU3B41gbkGAbjmBtqe6hjn3iIYJbM5h2vjpr7pobvgGXCbBo8fv5w/rGzDrMfGN6t+ZuJveRJIVWVbjAD60R8BQzlow4obF3BFkYZ0dco+sUyQwjwYKffWySTQqDbTsF8Bda3cRl0MjXwOh+RrVsK8Xj+4R/prJrWIhgd4761HgU4mLyAdpfZkZgZHTqNKRqcnppNj9NTtFrnFKuDhz3V7Xn+uW7QD1rk2zSW8O/5V696YivQ5ITjFLAB7iKv8JxLLAJ0DEf4byhSfcwRvdQ1f2qxttmsrP1lK/Db8KGcbSs2D5C/C41hHfsaJ+A8wFSAaEOH22uIr9GUEnpMQ3+YGrbC2CNmE92v3nSvNntvryVrlchJxrFkZXB0Bj3Hb8PjQ9zfgf0vCui63F+lt+L2wQw/wAVskf4RU9MRnVkcfV1n4H5EUF828UuWrBtGc9xsg9w7evlp5GhwJuarrYM0lDkqsFjbdlchuBiZkT2VOxyHdjPz23JNhg8facgOSLemjAkHu0OgE6yfhQmvGXVdGgT0AAGmmw8/hXr8cJOW5DIwIOihhPUMBIg6xt4a17Tx+CNZaNFHKFnE22TDOyOxzi2SDbuMkkjYZHI0kaGACOtR+Am5g7AHqGa4zt6yA0q2UEg5e4Nlqq5S5nNtNZDWojv01XTTT7/ACrzi/F7d2/curbvAXWLx6stE6tqpIjMT16ipXGXysoU0vcu4YcE4d+nlke01kIAQXlVOugXTXUSf50bg3hoyKV8DM+6awL9Y2gfZuiNT9GZA79Woj4J6RLNhcqNfM/bEj3duB7qnz6eUoqkzvVTfNfQMOV7n6Lee0VPYdrUdcrfSWD49ns++ijF8TQAgowkH6tCfEsWrXbeItzNxTMxGbDuCoH+F/uo6xvClxNsFbjISJDI0ESJGmx8j8qn9F5XS6nSlCNSkjJ+P4B7nEPVWMzKEW4wJynUmfagxAGnWfOg7mJWskrJKK7A2z0k6jxggwQdo21q65ixmJwGOuk31a4gVM+sssBwIJldxPjQbxfi1y+4a4+bWdABuZOgA1r2MUZcWInNc0aF6POMvDWFCEWzmBcsSJBkBQRMZS0VD5v4gbmIKysIAvZELpOwzHy36UAYfGspOV2VnIBymN9NSPM/Gii/clvLT4aCkZce2e4bhnaoZIrwivWpVylQ0auCBXmHvNaYMhg/f4EdRrtXr7EVwo091MTTVMBrkHOK2wt1oAAOoA2E7ge+tB9EvE7eS5Yki4WzgHYgADTx76DOKYFnBZROQEt4L3+QP303y3nW961GyepVrhPgNI8yTFPbW3kkVxnwaXxzimDwd0sS13PLepWAAevb3gnp51nvGuOXMUf7JETMWVbabToAW3bTvqsxeJa45dzJai/AYtWtrlluyq6LsQNR8vnS5r0vdVv+BkX6raugNOHb7J+B7p+6nsLjSgKlVZW3DDy+sNRsKKRiVJ+vOh9k6aDT4NQ9xq4DcAEgqIIIgiCdK2GV5HTQE8exWmQ8RZUjPb9nSVJ1WfvHjUjC4kr7LEEbQSNtutQga9mPI7eVOlHsxSlXIUjnLFjT176eIpUODEmvaR+Hx/2r6DfVfkMbfKVzrdtDbY3D/wC3Ui1yb34ge5GP3lamLxAd1PpxNY/lUanmfUu9LGRrXKFvreY//rj/AN2pP6osWiiZmaT1iOuo3MyKl2uId0Uzi1EPcmICwI/bE6+RpTyTfDYyOOC5oIeTLdhrTWiGDW2PcZBJK9B4ir9eAWY0aPd/8qzzlPiEYx1B9tW+UMPxFG6X2I3qHK5RlyOz4lGfsfBKfgyrqLgkAjUdD8f6FCfPfKbYq2jWCnrbebsyQGDABolBDaCJOxOtXjO4XNkdh+yD+FUeL4jeZ0y9m2cweD2hGxmNe6NK7FklGe6NCJY9ypsyQ2yjMjgqRKsDuCD3eBrx8GxEwZ7xqreR746dfPf3iDxeude2/wDqNPHFJHtR3g6/CEr6VNtJnlUug3hMawAVRA30ME+Z91aTydauthF7SSbjtrnzAHssCqqe4xrBmazTDABwPA/caNeD4hzYVWYZFBhRoTJJM69NfZjpNTaqDlGoj9PKnyFuJVHa2mcZw3YVEzMZBDL2nHZKkzIiBPSpWM5Z2R7BfPMKDaBIG/sqWA8Z99AlnjiiQIGXSP2SOyR+zrrRFwzmhrbOq3IDoF7Wogg6SdpLToaienlHq2UOSk+KJBxFshQiwUzf8xmiQBGpgTp0+rUw+kJsNZS2FVbpTUOYAgwjAEjP2QDEjeg7gXG3tXCIm5mhU0gdBEe1PfVRzdcd8SwxAYXBE7RBEiOhBkajvp2PSqLts7JNOHCIPH+NtdvXHuC07uxYsJOp7mBBjwO3hVQomWOgFX3M/KVzCsri25sXYay8hpUrmAOXZsu4IFD925ICjb+or0Y048EErvkZwz/SKT9ofeKLSe150JW9DNE/D8ULqqeo379BScy7jtO+qJJNc16xrwsDUqRXY1d7+6mbJ095++n2FQg2ViOh1HhTY8oXLhhRyGitirisAymywIO2rICKoedeDjCXmt2wBauw47xBjLPcDVx6OhmxlwztaOnmy1X+lK4f0xRrAtrHdqWmKfFciZv2WBxoq4Cblu2oKdlmLEyskZNI17xNCoOtXNrjgFtFymVEdI9kr+Ndni5xpKxeGSi7bLYk5icrawTqu4yiN9R2aHuNWSt1iRGYlhtsT3AmKlXuOKWzBD8R4x99QuJ4/wBawIBECPmT+NBhhKMuUHlnGUeGQgaQpE1yDVLJTuaVKK9rAg2FynVk7A/Cq39YIPrr/EPzpk4pNfpJB6AyPkKkUXRc50Xlq4w12qZfxQNlhI1U6SDrEjSaFv0hd5unxi5+AFPWeIKJgPJB3n/uagli7mrMEvCMIy4qy2UqZOaWUzKnaCaOWvAb+HwnWgyyxL22S/hcwg5Td17vqz1NWeOXGBGZrVrKFaWW6IAjxNebng5SKvUTXUqm57/R3VizSdgJMCfkKJLHF7WMAvKNSRnGmrRM+/8AA1jPGrs3j+yFHyk/Mmjn0f3bnqT6u013aQpEiC2upjwqjPpIxxbo9SbHnvJTAzmKzkxd9douv82JHyNQLbQRVvzpm/TbpZShOU5TEgZF3jyqlU16uJ3BfsQ5OJMsMLi0NybkhYb2dTMab+NS8TimUAocuzDv1iPxqlAq6OGz2k1mVAkdMvTbcd3j762XU1NtCv3TcJLdl1HSIZeumnjtU+1iJS02YAwbRBPSYEj3j4EbxVViMO4U658vWB2fPwqXw7EKbRTKzOGLLk9oadPI+B/PGlXBsXzyd8E4pkxSNmlULMJ8FIUa+JPu+RPh+DYjHTdQC4o7JCsA2SZjoI1I0138azq6DnbNIJOsgz7xvvX0J6JOHMtiGXQ27bhtJJYvI8hpSckUpxrq+BsMnsafbkqfSfwtxwpycv0V5GTLmkISUAJPdnO3SB0rDCY2r6/x3Crd229u4qsjiCGAI8ND3HX3CvkXG4VrVxrbaMjMjDxUlT8xT4Y1BUieUtzsjk1pXK3CEtcFvYllRnxF5baGO0ottqNRpJBOnh3VmyiSBO5jXbWtexuGGH4NasTm9XiO03SWtlifIsTE0jUzSSj3YzBFuV+ARNNPrXNy+v2h8RUW/wAQRRo2Y+H9RSoxZXKaQ7cYjuqHiX0quuYg5851161MxVxcmfcHQD9qCRpVOyiZ5N1mjejvlm+g/SPVErdTskFBIlCDBYb6/KoPpe4JcC2b5tlQs22JKHftL7LE9DWpcuyMLZRFLZLaLpG4trO5FN8xcI/SbDWb1pyjxtlkEGQQcx1BH9TqtTSdhu2tp8yqK6qy5l4cMPirtoIyBHIUMZMdCT1ka++qyaqTvkkao5JpUq8NcYctSSk5rxTXHD2YUqZz0qw2wowfBbrifXldY0nuB3zAdalnlgfXxL+UA/iapl5nuKCLaIk9dSfnp8qaHHrx+vqPBfyqdxyt8MoUsaXQul5QDmVe4QNyQI+OgFS8Lydb65mgwSHH3Chg8w4gHS848jFcNxm6f+c/8Rj4ChePM/zG+piX5Qpv8Kt2n+jWO+WJMDfWa8u3gg00HWJ2gz56UP4XjN4Do4H2p6+II76bxHELlw5WgBiAQOv5CuWKX5mE80a4Q7icMCqsR2rhLE9QWJyiO7SiDli+6Yb6NirE7gkGNeo86jPh1a1KA5goc66djMR5aD5+FP8ADeO28PK5xMyZBjy2ocjcoVFHQSjK2D3H8UXxDFiWIhSSST2RG51qLhsIzLcYezbALf4mCiO/U/Ca4xF4s7Md2Yn4kmpNq8osMsnOzg7iMqg7iO8zVS4SSJnTbZFWpSFkAYQP5juqKKsOHJbcXPWaRauspmO2qE2x4y2keNEChp+JuVjT4CBPcIgHx38RUm5aCqro24kidR7xVYKNLfqcLZsMwtXGdFcghTGZZIaJPXQb/Cgm9tUMit12UGLwq3LfrEHaHtD+uvWa+juRLQXB22RSqtbtABt4VBH31gnL1nCXsWisrLaCy4uXOyxHiACqnuJPnWwYT0hYOz6vDC5AREVGJGUhQFEt7t4jxoNilNSfb/0OpbG13Da4WPUD3E/lXzl6XODGxxK40NlvRdDEQpZh9JlPUBveJ8idxxHMAXKS1tQ5hWZ9CSCQAQI6d9ZJ6Y+MC+1mGU5M4EeOWTvtKxVDcewmmZoTrRdxbmF3wajOSLxRnWAFD25HZHQEOflQi1TsY/0Vkaagk/Err/DNKlBNpvsbGVJoi3BrXqmk2orlTTQBXGk16Lg+jB2DSfeRPyFcNSsrLqPGuZpri+kTDKXl7yo2UqqNdAjKBsreH9bF616SsISALmIE6e3f3O31v2j8Bv1zDFAsF0AyqANN42npUPGXiXKwDtsOuUd0VOsS8lDyvwH3PvHbWItoitcLZw30nrDpDRBcx1jT8NQm9hl6CmEUhjvsKktiezTYR2qhcpbnZHs4cHfv99LEWlA0FeYe5BrrF3JEe+iA4ora9pxl7IPmPu/OuBXAnlKnAaVdZxzn8K69d4VPxnL15N0Pu1quuWGX2lI8xXJp9DXFrqImTTtqwWnKpOUS0DYd500FHnLfC2S1bdE7WXMWETqM2pCnp3neqvFcce4zgqgVpB11Mgg+z50lZXJtRQ140lbYLJdK+ya69cS+brM6UyUgwdxXUU5ijVeTsPZucKvuf7VVuk+SKAP+rWbcQvL6xt+n3CirkW8921fwdsTcvZcuoHZ+uBO8wvUaeVU3EMelq/cFtVYq7Ln0M5TlkabGJqXFBxnJ+R85XFFJSQ60jXttunQ1UTnpNchqew2Ee6627a5ncwqjqffXXEOF3cO5t3kNtxEqd9QCNtwQQay1dG0NgfKnL86FjJ0AFP4fhly5bLIsga7gEnwBMmuLVo58pBldI1kfDrWWjaZ7ZcpqQc2wHcO6BrVrwvEIQxvAEgAj6MOT3jVlC7+NV96+qCDq3cCD8TJ18KirxR19him/skg6+I1oeWgrouMbx9Vtm0qoQTOUCFB9xj4VQvfLEltTTbGTXSLRRikC5Niau8Q2iDuH3kmlftREGR36ivLrA5RA069TJ6/d7qIERauEOtO4jc083C7i2kvERbuEhTI1I3091c2l1NpsiuakYQBb3akBZ2E9O7zpm2vaHmPvq04NhVdMW7uFZbfZkE5mLhiojYlUMe+uf6nLqPvibRH9pqemRqKvRjy0t7Hi65BVLZcBXYOGBRBOWIBltDuJrO22rReV+Z7PD7K3hbLXL6BCJAA9VAB8iCPgaRmUljezqNi05clX6QOVVwOICq5dbi5wTuO0wC76wBvQ1w/AtfvW7Ke1ccIPMmJ8utEXO/N5x7W2KKmRSNJ6mdST/U1T8t8UXD4u1fZM4ttmCzEmNNYOxM7dK3E5rF7upkq3cdAj9JHK6YFcIiIoY2mDugaGYPv2iSTDfyAgAFubGjfn3nb9YW7X0Zti2zbtM5h+6IiPnQRcrsG/Yt/UzJW7gfw3Cr120Wt2rjrbzFmVGKqAASSwEDQTrUEUe8h88Lg8LdstbLi67EjNAIKBSIymdBQFNFGUnJprjt+pkopJOy9w3KWIdFdVEMoYajYiRXtWGA5sKWrafZRV3HRQKVDeTwHth5NvxXAbZ3UVV4rk6w4iB5EVMu8VJ6EfOm/1ie+pZaDJEsWQoMXyNpFslfIkfjQ5xD0YX29hh74rQxxHwp1OKClbM+Poc1GXUypfQ5izq12yP4if9MfOnF9EqqAbmKM/ZSyW/wC/8K1y3xRa4uWluaFjHcDFKnqNQv8AR0cOK+TLcL6PsOjqfX4iSdALSz8EYsvnFWo9HmBUGbVwx1JvHXyWKLk5UQMzKxBYztU2zwhl/wCdc+Ij4Ganlqcz7soeDTpe1/Yza36JrRgi7f8A4FUj3MJmrG/6OrLqEMhvthLYuNodyN9+7oKPxgf/AFHPvH5U3d4MjCCX13IYgnzI1jwEDwrvxGWX5mLWPGjNb3o2wllgrX7pb7INuQfEBTl99WeG5OwJHaU3j9p3aR/CV091Fo5bsKYFvTcsW2OnedapcRcslillLqlQ0N6tipYEQNjMyda2WXLJ8SZTjw6dqkmRU5SwgELYGn7Tfg1NXeQ8KTP6OROhAa584bWomJ4peUmJJHQrlHvzCrDh+KxjDe1/En+4UMck+rl92Mlo41aaI49GuGP/ANvH+Jvxela9HWFmDbtgjcZhPzNW4XGADOLeU7fSoCfJS0n3VGspZBfNatFlBcowWSImR37b0cpzXWX3BjpItN2v8DLejXBkaoB5MF/013b9GuCH/KzD99z95ryxxbBPbn9Hy6mVCgfdE/yq44PirF62WtIYBK6gzI8zQvJkS5kwMmlUFbi/oiusckYME5bFox3kmPnpWT8+hFx11UUKqZVhdtAJ+dbl+gr0VhJk5VifgNaxH0i2AuPugJkHZ75aR7RnYmqtFNyyO3fBFqYpQ4KC9vT1ziLNZt2iTlQsQNI7XzqPc6VytexVnnWdJv8AP8aNORuRxi8O91rhQZyoAEzCz9rx7u+glRJ89K1Xke1es4K3FtjnLPPa2aI206VLq8rxwtdSzSYPXntOG9FduP7UTH2Tv3wG28/iaR9HRIA9cDl0XsnQSTAM6DXoKILeOvmT6uI6EuPnNd2uYQDF21cXxViR+FeZ+Kz1d/wem/h1drMo5m4YcNiGtTMAEECBBEio/AeEnFXxaVlQkMQW20E9OtX3pKvWnxSvaJIa2JBmQQSBM+FQuQb6Jjke42RVVyW107MDbzr01lk8G/vR5LxVm2V3HOaeWLmCtWwzq6uxPZBEECOvnQu5rRvSdxK1dt2vV3PWQzTrMSB4Vm70WmySyYlKXUzUY/TntC3gPIF+/hRfV0RHDEKxIJCnfYjUigyto5S4nm4bbuM2VbSMrQogC3IOkSdNayHil22152tAi2WJUHQx5dPKk6XNknknGfRPgLNijGEWn1OreFYgHTUDrXtT8Py7imRWW05UgEHwIkfKlVe9eRO1+DbRik76RuqeorLF41d+1Ty8eu/ar7B/DJeQPWRo2JvKomaHcXxtphdaq7OPe4yqW3itb5a5Pw5tB2QMTFfMfE8ktNljhUblK68cFmNR2epJ8foZn+vnQ9oEeVW+A49m60R898n21tFrYjwrNMPgnDdkGa8zT7s6kpRqUXTGzcElKD4fk0XCcRbvq2wuKzb0CJiL1gS6mOv9Daivk/itq+8E6gTBO/8AW9JzYdvzIzcmrTCMYNomDFMlavBjkECddgBrUDFYTUtpG9TZcMYpODsCGVt+5EEmvNaezDvn3V4b3dUw6xk2Sek1w/DQd0U+aj8qk+tNLMfGupG3JFaOXbIJIsoCeoUA/GK9PL9k721+dTz50ormkEsk13Kv/wClsODPqgD4T+dTMJw63bXLbSBJMeJ3qZArkkUNGSyyl1bG7+HJUheySDB0MHvg1lPG/Rve9eb7vdv5gZNu3azjSB2S4G3hWqHBofqgmm24WvTMp8LjD8aPHknjfDAaT6nzVxrBlb90AOMrbXAA8dJHf5VAS0dDG5gf+K2Pm/kDEYi5nDo8aAEmY/eIM0J3vRziVOtgsP2WX869vFqscoq2rJJ4XfAElCpEg+XfW0+jXm0XMObN4pbexkVJ7OZCDG+kiI086zu9yliE3wl33An7qj3LL2/assn7wP412aOPNHbaCxKUGfQIuzqNRTd2+qgsSAAJM9B1rCrPGL9r2LrL+6xirIekLF5ClxluqwykMgMg76rBrzHoJ9mV+okNekriSX8UDaZWVUAlfMk69d6XowU/pTn1YuILTZtAYiCsT1JERUT6G+cowzW270uOB/CwarXhLYvh2b1GHNxLhBYspJ0mBKgRuelWy4w+kutdxCT9TeQeeeYVxAQCyLBR2BX650EEwBA8KDyaN+Z+PLi1Rb+GuWmQnW2RrO8hlGmlCF/CgN2CSP2on5Gn6fiCjVfcVnTlLddmzctYBDw+0gjK9qGy7Sw7e3WSax/E8GFrFeodxlFzIzgEwM0Ex3gaxU/hmPv2gBavXLcdx7O/dt8qlWeEq5ZnvIzMSxzZlMkydYikYsbwylJvhjZv1YxSXKNdt8K9WAgkBAFA00C6AfKlQEnFsUAAMQIGg7a/iKVRvT/9izfLwXg5Ww393/nf/dXo5Yw/93/mf/dSpV9l+Iy/3v6s8AcXl+wNkP8AG/8AuogwHFbtpcttyB3aH75r2lXlfEH6ji58v9eSmDexo5xvE7l0RccsPd+FV9rCqpkDUedKlSdJ7U64Nm3tRJxDl1IbUHTYfhVdY4TaUyqx/ib86VKn5XceQMba6Fvgsa9r2DHuB+8Gph5ivn6/+VP9tKlXnYoRW6kMyNt8jY43e+0P4V/KkOM3ftf5V/KlSrtkfCOti/XN37X+VfyrluLXftf5V/KlSrHCPhGqTF+trn2v8q/lS/Wtz7XyX8qVKs2R8I7c/Ijxa79r5L+VeDilz7XyX8qVKs2R8I3c/Iv1td+18h+VI8Uufa+Q/KvKVE8cPC+hm5+RfrS59r5L+VeHiVz7XyH5UqVd6cPC+gW5+RHidz7XyH5Vy+Oc7wfNVP4UqVY8cPCO3PyRWsIdTbt//wA0/wBtdWwF2RB5In5V7SpmyNdEbud9TsYphtHwH5V2cc/2vkPypUqU8cPC+hu6Xkae+TvB8wPyqO2ERt7aHzRfypUqJQiuyN3PyR34DhzvZT+EfhTSct4cNItL75I+BMV5Sp8UkKcn5H/1NY/urf8ACPyrylSpoq2f/9k="/>
          <p:cNvSpPr>
            <a:spLocks noChangeAspect="1" noChangeArrowheads="1"/>
          </p:cNvSpPr>
          <p:nvPr/>
        </p:nvSpPr>
        <p:spPr bwMode="auto">
          <a:xfrm>
            <a:off x="0" y="-153432"/>
            <a:ext cx="304602" cy="30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21" tIns="45659" rIns="91321" bIns="45659"/>
          <a:lstStyle/>
          <a:p>
            <a:endParaRPr lang="en-US"/>
          </a:p>
        </p:txBody>
      </p:sp>
      <p:sp>
        <p:nvSpPr>
          <p:cNvPr id="10243" name="AutoShape 4" descr="data:image/jpeg;base64,/9j/4AAQSkZJRgABAQAAAQABAAD/2wCEAAkGBhQSERUUExQWFRUVGBgYGRcYGBodGBwcGBcXGhccHBgaGyYeGBokGhcdHy8gIycpLCwsHR4xNTAqNSYrLCkBCQoKDgwOGg8PGiwkHyQtLC0sLCosLCwsKSwsLCwsLCwsKSwsLCksKSwsLCwsLCwpLCksLCwsLCwsLCwsLCwsKf/AABEIAMMBAgMBIgACEQEDEQH/xAAcAAABBQEBAQAAAAAAAAAAAAAGAAMEBQcCAQj/xABJEAACAQIEAwQGBgcGBQMFAAABAhEAAwQSITEFBkEiUWFxBxMygZGhI0JSscHRFBVicpLh8DNTgqKy0iRDs8LxY8PiFkRzg5P/xAAaAQADAQEBAQAAAAAAAAAAAAACAwQBAAUG/8QAMBEAAgIBAwMCBAUEAwAAAAAAAAECEQMEEiExQVETIgUykaEUQmFxsSNSgfEzYsH/2gAMAwEAAhEDEQA/AGsZdg5EzZwofcxEnr7qjvx+4bwQMQI2zAkRE7eNQuYcWbd8QYJtrOu4lvzqow+JLPIEE9TuYPxryNPj3RTa7HszlQdYDFPdBZXGXxiQPEZaevYlBmAvGVAJ7I2bbp4iqDlvDPLZnIWI0J/ranuI45k9bA7IWFJJ12E+BopY1dHJurJHH3HqQS/rIAZREDUhSSQfGh63iAsFlHeAc2vwNQ+Bozi8CSdLcSSY7dXFviy4n/h0sKCmoedWCmNdNBrtRuPp8fUBNSV+SKvFlM/RLv8Aab86lWsYt2SbKrlGkMen9b1CxnCmtPqNCJHxp61hbrygQyI0iOkg+/urXtatAVJOmScI1p5ZhkG25OoqxfEraQm3bBGhksQN+7uqkbhji36zX2gunUk/nU25gHWyRqA+UCepJHTpS5R5uzU2HdvAItghdJRiPNrRJ133qo4Ng2s4btEGbo291XjLGcQdLQIPQ/RQahW7TNh0VRJLzAmdOtefqbpL9h2Nlot2TpSjoa8wKNnEgjfcEfeKZuXTnPnXmuLTGEsgVFu2q8bEUzcxGtcuDuT0kivBf116Vy2Kpg3Cxha1s0r8SSzNlBaN+se7uqVyk/8AxDT9n370M47iF2zeY2nZG6kGDvt5VIscwX77W0e5ILqJIUHUx7QAMe+qnpnLHw+oEp9jUDdC6swUd5H5VE4vw5b6C2twKxMjsPrHdpTnGuH+rsE9JXZjG/cTFCvMPEXOHYl20EDU6CVnWqNJ8MjtW5c2JhT9ykTF5DcMD61dDqMlzUdfq91SeNctWvWBle1aEDRswkg7js1n1rHE7tB86s+EYpiQHzMIcwWIEyg00NetP4YoK2CsknLqXd3lU3MQrriLJyiIBYnTrAWrduWLbe2LR8e0D/pqjt8QyOMoK9T2iZiN9BprVxf48+SV74+Un3VNLSRfFdArnfDIGN5IsbLeRG7i5/ETVbd5GMELicOQdNSfvApWccWusbgLGB9eAJmdIPd4VYXOKsbYtCfVyDlle+fa9XO9YtMl0spin0cv3I/KHKbYS8We/h2BUjS4SZMdCoow9Yn97a/jFC2G4wllsysiOB9a4CYPeDaI1FRv09HYuxDsza5bi9ZI0FuI7J2+VLyaaOSVysz01J/Nx9/oF7FP721/GKbKoT/aWv4xQ5i+KtcVEYdhNgCoOggdr1dMWuJ+qMJmTYkZ5mRAmFWdj5e+lvQwXkFwaXD5Coov27f8YryqH/6mf7RpVn4JeGBU/JnXNVsvi1VdTkX/ALqiDgzyC3Z/xD8KIOOctNevC4lzJ2Quqt032qXwjgQssC1zODIaVOsiIA6edVwyOEIpPmjOG2pFHY4S1q0103CZ7IAzdTqZ6HSrHl3E2wG9ezQ2i55K/E6TV5ib2DsW4MIrnKJDETHd0oXZcLmcDEW/VtGksNfARoKa3KcHYv2roX36BZtWmNpBDMoYjWRPfUG1jsNh7vZslWI1aTME9xNOco2whcLeS4oKGBJjU67VO4jy2L98XAQZABk7R4fhSfktSdjoU0hnH4yy15Q7LDWmiZ3O0dJnapfCLCh3u3XKkSRodQAR8fKoHFOEBcStsAshVR7/ADjTXWjD1QyXDp7LfcayLje02cqXACnmNGtQguaMraDTstO56/KrO7xZL9sR6wklCCRK+0OsAA0LYHjaJYKaSYnToBsPEn8as+B8WVcOLR9u5cXKABoqwZPv0q2S9rpEalyaQzF84ywAuUDMAWlYmMpy6ggSehrhcKtmzbuG76pQJIcK3tCY21I8Kq773SmKcNby2bhK5t1KiddYO8qCD2jVrc4X+kBQIzWrdtQXUlVLKGYrqMzRA8PfVX4XE0riI9SXRMsbCLcVWV1YETKka+7pTdyxJEqGH9d9QOB8ljD3Dda4WYZoCjKuogzvNW2FGm+leH8X0+PGouKptjsOSTuyKMFbn2CB7/zpq5wpDsSv9eNWfqjOkUiD4V4aTRRv8Ave4fBI9baPgSQff0rm1gHUhoUqNJVpqxs8CL3Xe5oubQd/8qsOIWAECqABI0FXSxx2WEsjujNuawvrRlAnLqB47++q7CAqwyg6EHQdxmrezw4Xsb6vaQ3SdvCrvF8iOuqNPuYH4gmqoNKCTZknyO3OZXvjIdguY6dcyga+ROlRcThBdTITAPX+VeWOB3rRZ7h0yhR2p1LA9RPSn00r1tNzDrYPHYpDyuv2z/D/APKpWD4WLfUk7fHU9fAVaNVfjeJJbdUY6tt8Y++qW2+rMSSGcbZkoQSGkqABMyJIiR9mnkv4gdkO2k6eqHXf61c4gHPaj7f/AGXKnXWNsBoZp3IBb/xSpUbZW2cIykk5pMfVP86cLR3/AAP5VZtjM4DDYiRUNhWLnqEpMpcXw3OxaW1j6rbAQNh3UsLgchnMem6sdpj6v7Rq3K1wVre1Gp07Gkuajf8Ahf8A2VMucF9dbW/bI21BBiJ7JnQ6ztFRXFXHKWNC2AreychPuFKmu5rk+xTfob96fA/nSq1Y66V7QWHT8FGL7/0acF9u81G9cO/5V6t8d/8AlNTVz0J7KPnn+ytf/kb/AEihu5iUNtEAAK7tB1+VFPOKSlmMujs3aMAwF0+dVguaA5bRPd6zT45ulXY5VFCJRtkrkQEDEQdgn/caK8BjGHa3B6d3lQvyu/qbWKd49lToQ25bu8au+X+OWGUBriT+0QPvqLVRbnuRViaUKZZWOYbJJiZXfT+p2pYvDtfRnS6yJlJIG5oUNhbt67kuDKHOg2jwPxoxwWUWCvQIRp+7SJxjjcWupl9aMiLa0W8uD+y8tfo5kyfr9NPuoTK61ecv4q5bdD2/VswUxOUyYHhXsZPl4I4Pk2bF4TDgM1xLce05KAzHU6STrXVrjtglVW6O0uZRr7I7vCNKq+awRauan+ycfNKoOEYRrl60EElcMTHm0dfOkvWzi6pdBixRasO04gp+uDIkQTr07++nLKaRGulD9q2VdEIIKoBB8XaiS05BnQx+VeRrNU9RKMZKq8B+moLgc/Rz3Gmza86prvNL5g8Mq6iARr8q7tc1HNmytlPZiBv8e6slpIVw2CtxdIv9TVbzE5CCCR2vwoI4n6VbqXrirZtlVYgZpzad8GpOB5wfGqc9tUyn6pPd40eXE4YrYePmY1y0ubiXfCMf60rRAv8AWn8qz3k0TxFvBG/DxrSlH9a/nXKPtX7GZXUin5i/sf8AEPuPjQ1RVzEgNsSYGbU9wAMn4UE44EJdLOAv1SezpIiZO593SvW0vGOjIO0WZt6A1Gv2FYgsASNiRtVfy7dnOM2Ydk6NmGoPWT3VbutVdrCIFyBctT9s/wDTuVJxpW5AZQQDIkdah4g/SW/3m/6b1ImgcVdm9xnGSVAGuoEdIH4VGNnLGYdmWMCSBtA++p5NeTWbUMTK+zcyntSOyOh+0fwppgJ7UxL9+8iNvCrOa4es2m7iouROsxlHtFgevd1q34O0WhP2B8YFR72x8j91OYERbX91furlFdzr5JGY99KmCWpVvBtsqVvE7Kx6exXYxkHaD+6RpUdecm39Sv8AF/Kum5zgS1oR35v5V5aWRyqgPb5K3mqby2RbUuVZidO8KBv5VRPhGEhlhvskaijN+dYC/RhAZ19o9YgCANeutCT4prlxrjGWYlj7ztXt6TSzf/KqX3JMmVL5SfyrivU272dM2YoApUkNlzT06GKHcThbmYk2mEmdj1NFnBuOmxcJCZ0cDMg3kfWH7Q2jqPdRCebLDgE2GPUTljz3pWpxS0820rT7mwayRSvlGa2XvW9VV1nuU/lUl+K4gjKTcju1A+VaBe43h2js3kj7MR8Ca8/WlifavAdwA2038akeVPlxD9LwzNlLfYPwNHmBcfoOHt5lzetRiJEjtydKt7fGsOFibx33Rf8AzUgcwYUmcpERvb3j3Vjy7l0NjDaTeaCTbvNJymyYHT20odPF3wz5rcA/ooWfMg/hVtxvjtp8K6AMGZQF7JErmB38hQ5xy3q8dLFofECkJ+//AAG17aC7htws1ssSSbVokk98k60WIQNR0BPwFDHD7cXEHdbsj5UTkyGAUyQenhXltf1VXkLJ0QJXrq3EDLMS28d+u1KyyqiZjBLmNPCrKzwg2rQUhm3nsnqZqLiOGE+rIDQrZj2T8K9ScXQtSRk3Gz/xF799vvoj5JHZc0NcZ1xF399vvq64Jxa3hrZ9YwJbopUx5kkCfAUWpi5YaivB2JpTthZyMP8Aj7h7kP3itHA/r+hWdejxZxl46RkBnzIjpWh3WhSe4GPPp86njHhAZuZFXzPpaH734GhpWkQ1vMD0MEHrsat+J3V9Wq5iW9rUk6agHU9SJoX49zCcO1tbYVmjM4ZZGvsgayK9CM1hx+Q8ceKJlx7dlWf1YtKNWICqI7zFRcPzHYurmS4pBMe0JnugmqbmfmC3isA6L2L4hipHYYKZOU+WsHurIc3xpuLKsqtfcDJNwdUbtfH0lvzb/Q1PgVBwmLW4LBVg2h1Hf6vWp9OXI1MH8RxC49xgjZVUldtTG9M3r91Y+kJkxsOs05w6CXJ39Y/317jzBT99fxoRLm7o5D3f7w/AVN4fjC8hvaWPeDsakYayrkhiBGpHX+VV7Yu3ZuXmdwi9gSdtjQoKE3fJOv8Ast5H7qdwn9mv7o+6oH6yt3Ub1dxH7LeywPSmOHFvWkFjGTbp0/OtbocmW8+NKmPWUqX6kQ6AO5iFWCLyE+AuDu/9Pcedc+tQnN65ZA0GW4Qe8HsafOo/6EtN/oYqhZ32f8HnOJZ2rKXQEF20vcPpevSfVHSjrh/owT1CObd52ZZLW71tQZ10V7f49KzvAgJdSfZkSB3da1/gfNhtqqgymRXHh2jbuD3XBPlcFTZtVli7t0HHGmuFyDGJ5S9UjD9GxrTm0KWLsRoDKXFYd4jfr3VXclX2tYnJdsvauNORrisMpiQQjiCWjKD0k9SI1hOZEcb613aspcdbmUFl1BjUe8dPCp4/Ene2StML0muXwDHNXC/V4O3fuYbOcoN91Yi+mntZYyuAfaH3bgKvWMrEHXxGxBEgjwIM++texGN1KMqkEbHUQe8Hcd486zjn/GCw1slJDAhYRRlCntIjrAOWQQrrqGEMKF5Y5nUVTChcfm6FUFpASYGvfESPdPjTVu4GAYGQQCD4GureGtZpuO6QQTNtshEbZ0JIGm8UpJsp4JeIxtwKO22mg1Okabb11xUAvfLHZLQ1PXLPxp3jjJawq5LqXV1fPM5tdkYSCO8EzI79KpOXcBc4hiDmcJqA9zIGYEozKqK3ZUBV3PhXYYSm22DmlGCDROZ8Mt0kXMwi2BkVn9ldfZEVaWOd7ZcRbvhZ1uG3CrPU9omPdQ/w3lXDDEhb99rtkkrL3ii5gQJBQqpknbz1q94/ytYw9l72Eti3ctAt2J+kQf2qNr2wUk69QKVlwQg1J3b6Cll3cBV+kP8AarhsTcg67T0FU3KuPFyyFmSkAHvUibZ/h08wat2UENr0NQvNlTrc/qbtSfQwPFEvdvtcImXJB6ktsCPZMEmfCqHE2nnTUDvj8dPhWi818IzK4VlRxlgQIeTqNBIPWfjvQ8nB7FtQb1xhm0DRKSPcfnX0WOVR5FSjboNfRDxVDcZWe2twoqhM2pyk6Dv7IG34VpHEb8FUiS+Y+QQA/eVHvr5+wdjEWcRbu4cG8iOrrFs5TBB3QQR0JFabwzm4viL97FH1C27aKmHM5lzQztqBmZoGvdGgqbNFJNoxJuVnfMHELdrFOrsqBbVkCTuS13Qd50FZ3zLzFafENlaQIWY7hB+dXXMPN2GuYg3reFV7hAHrLpJiBAyrstBGKw4ZmOUCTO3fXY/6iqSaSH24rjqO3eKKAzA7A/PT8aoeEYf1l+2mgzsFk7STAqdcwAgiNx/XvrzinAlCC7hmLBRLof7RCN209pZ6jaqo7MfHknnuk78GvnhwtNZUDZWHiYQamn8utZFwb0hYiyyesY3kQEAOdQCADDb7AbzWu8qcbsYoLeXVJ1U7gjcH4069occiaKPhKSj9nX1j6x41Uc4cUOGtgqO2TCk7AwZPnU3B41gbkGAbjmBtqe6hjn3iIYJbM5h2vjpr7pobvgGXCbBo8fv5w/rGzDrMfGN6t+ZuJveRJIVWVbjAD60R8BQzlow4obF3BFkYZ0dco+sUyQwjwYKffWySTQqDbTsF8Bda3cRl0MjXwOh+RrVsK8Xj+4R/prJrWIhgd4761HgU4mLyAdpfZkZgZHTqNKRqcnppNj9NTtFrnFKuDhz3V7Xn+uW7QD1rk2zSW8O/5V696YivQ5ITjFLAB7iKv8JxLLAJ0DEf4byhSfcwRvdQ1f2qxttmsrP1lK/Db8KGcbSs2D5C/C41hHfsaJ+A8wFSAaEOH22uIr9GUEnpMQ3+YGrbC2CNmE92v3nSvNntvryVrlchJxrFkZXB0Bj3Hb8PjQ9zfgf0vCui63F+lt+L2wQw/wAVskf4RU9MRnVkcfV1n4H5EUF828UuWrBtGc9xsg9w7evlp5GhwJuarrYM0lDkqsFjbdlchuBiZkT2VOxyHdjPz23JNhg8facgOSLemjAkHu0OgE6yfhQmvGXVdGgT0AAGmmw8/hXr8cJOW5DIwIOihhPUMBIg6xt4a17Tx+CNZaNFHKFnE22TDOyOxzi2SDbuMkkjYZHI0kaGACOtR+Am5g7AHqGa4zt6yA0q2UEg5e4Nlqq5S5nNtNZDWojv01XTTT7/ACrzi/F7d2/curbvAXWLx6stE6tqpIjMT16ipXGXysoU0vcu4YcE4d+nlke01kIAQXlVOugXTXUSf50bg3hoyKV8DM+6awL9Y2gfZuiNT9GZA79Woj4J6RLNhcqNfM/bEj3duB7qnz6eUoqkzvVTfNfQMOV7n6Lee0VPYdrUdcrfSWD49ns++ijF8TQAgowkH6tCfEsWrXbeItzNxTMxGbDuCoH+F/uo6xvClxNsFbjISJDI0ESJGmx8j8qn9F5XS6nSlCNSkjJ+P4B7nEPVWMzKEW4wJynUmfagxAGnWfOg7mJWskrJKK7A2z0k6jxggwQdo21q65ixmJwGOuk31a4gVM+sssBwIJldxPjQbxfi1y+4a4+bWdABuZOgA1r2MUZcWInNc0aF6POMvDWFCEWzmBcsSJBkBQRMZS0VD5v4gbmIKysIAvZELpOwzHy36UAYfGspOV2VnIBymN9NSPM/Gii/clvLT4aCkZce2e4bhnaoZIrwivWpVylQ0auCBXmHvNaYMhg/f4EdRrtXr7EVwo091MTTVMBrkHOK2wt1oAAOoA2E7ge+tB9EvE7eS5Yki4WzgHYgADTx76DOKYFnBZROQEt4L3+QP303y3nW961GyepVrhPgNI8yTFPbW3kkVxnwaXxzimDwd0sS13PLepWAAevb3gnp51nvGuOXMUf7JETMWVbabToAW3bTvqsxeJa45dzJai/AYtWtrlluyq6LsQNR8vnS5r0vdVv+BkX6raugNOHb7J+B7p+6nsLjSgKlVZW3DDy+sNRsKKRiVJ+vOh9k6aDT4NQ9xq4DcAEgqIIIgiCdK2GV5HTQE8exWmQ8RZUjPb9nSVJ1WfvHjUjC4kr7LEEbQSNtutQga9mPI7eVOlHsxSlXIUjnLFjT176eIpUODEmvaR+Hx/2r6DfVfkMbfKVzrdtDbY3D/wC3Ui1yb34ge5GP3lamLxAd1PpxNY/lUanmfUu9LGRrXKFvreY//rj/AN2pP6osWiiZmaT1iOuo3MyKl2uId0Uzi1EPcmICwI/bE6+RpTyTfDYyOOC5oIeTLdhrTWiGDW2PcZBJK9B4ir9eAWY0aPd/8qzzlPiEYx1B9tW+UMPxFG6X2I3qHK5RlyOz4lGfsfBKfgyrqLgkAjUdD8f6FCfPfKbYq2jWCnrbebsyQGDABolBDaCJOxOtXjO4XNkdh+yD+FUeL4jeZ0y9m2cweD2hGxmNe6NK7FklGe6NCJY9ypsyQ2yjMjgqRKsDuCD3eBrx8GxEwZ7xqreR746dfPf3iDxeude2/wDqNPHFJHtR3g6/CEr6VNtJnlUug3hMawAVRA30ME+Z91aTydauthF7SSbjtrnzAHssCqqe4xrBmazTDABwPA/caNeD4hzYVWYZFBhRoTJJM69NfZjpNTaqDlGoj9PKnyFuJVHa2mcZw3YVEzMZBDL2nHZKkzIiBPSpWM5Z2R7BfPMKDaBIG/sqWA8Z99AlnjiiQIGXSP2SOyR+zrrRFwzmhrbOq3IDoF7Wogg6SdpLToaienlHq2UOSk+KJBxFshQiwUzf8xmiQBGpgTp0+rUw+kJsNZS2FVbpTUOYAgwjAEjP2QDEjeg7gXG3tXCIm5mhU0gdBEe1PfVRzdcd8SwxAYXBE7RBEiOhBkajvp2PSqLts7JNOHCIPH+NtdvXHuC07uxYsJOp7mBBjwO3hVQomWOgFX3M/KVzCsri25sXYay8hpUrmAOXZsu4IFD925ICjb+or0Y048EErvkZwz/SKT9ofeKLSe150JW9DNE/D8ULqqeo379BScy7jtO+qJJNc16xrwsDUqRXY1d7+6mbJ095++n2FQg2ViOh1HhTY8oXLhhRyGitirisAymywIO2rICKoedeDjCXmt2wBauw47xBjLPcDVx6OhmxlwztaOnmy1X+lK4f0xRrAtrHdqWmKfFciZv2WBxoq4Cblu2oKdlmLEyskZNI17xNCoOtXNrjgFtFymVEdI9kr+Ndni5xpKxeGSi7bLYk5icrawTqu4yiN9R2aHuNWSt1iRGYlhtsT3AmKlXuOKWzBD8R4x99QuJ4/wBawIBECPmT+NBhhKMuUHlnGUeGQgaQpE1yDVLJTuaVKK9rAg2FynVk7A/Cq39YIPrr/EPzpk4pNfpJB6AyPkKkUXRc50Xlq4w12qZfxQNlhI1U6SDrEjSaFv0hd5unxi5+AFPWeIKJgPJB3n/uagli7mrMEvCMIy4qy2UqZOaWUzKnaCaOWvAb+HwnWgyyxL22S/hcwg5Td17vqz1NWeOXGBGZrVrKFaWW6IAjxNebng5SKvUTXUqm57/R3VizSdgJMCfkKJLHF7WMAvKNSRnGmrRM+/8AA1jPGrs3j+yFHyk/Mmjn0f3bnqT6u013aQpEiC2upjwqjPpIxxbo9SbHnvJTAzmKzkxd9douv82JHyNQLbQRVvzpm/TbpZShOU5TEgZF3jyqlU16uJ3BfsQ5OJMsMLi0NybkhYb2dTMab+NS8TimUAocuzDv1iPxqlAq6OGz2k1mVAkdMvTbcd3j762XU1NtCv3TcJLdl1HSIZeumnjtU+1iJS02YAwbRBPSYEj3j4EbxVViMO4U658vWB2fPwqXw7EKbRTKzOGLLk9oadPI+B/PGlXBsXzyd8E4pkxSNmlULMJ8FIUa+JPu+RPh+DYjHTdQC4o7JCsA2SZjoI1I0138azq6DnbNIJOsgz7xvvX0J6JOHMtiGXQ27bhtJJYvI8hpSckUpxrq+BsMnsafbkqfSfwtxwpycv0V5GTLmkISUAJPdnO3SB0rDCY2r6/x3Crd229u4qsjiCGAI8ND3HX3CvkXG4VrVxrbaMjMjDxUlT8xT4Y1BUieUtzsjk1pXK3CEtcFvYllRnxF5baGO0ottqNRpJBOnh3VmyiSBO5jXbWtexuGGH4NasTm9XiO03SWtlifIsTE0jUzSSj3YzBFuV+ARNNPrXNy+v2h8RUW/wAQRRo2Y+H9RSoxZXKaQ7cYjuqHiX0quuYg5851161MxVxcmfcHQD9qCRpVOyiZ5N1mjejvlm+g/SPVErdTskFBIlCDBYb6/KoPpe4JcC2b5tlQs22JKHftL7LE9DWpcuyMLZRFLZLaLpG4trO5FN8xcI/SbDWb1pyjxtlkEGQQcx1BH9TqtTSdhu2tp8yqK6qy5l4cMPirtoIyBHIUMZMdCT1ka++qyaqTvkkao5JpUq8NcYctSSk5rxTXHD2YUqZz0qw2wowfBbrifXldY0nuB3zAdalnlgfXxL+UA/iapl5nuKCLaIk9dSfnp8qaHHrx+vqPBfyqdxyt8MoUsaXQul5QDmVe4QNyQI+OgFS8Lydb65mgwSHH3Chg8w4gHS848jFcNxm6f+c/8Rj4ChePM/zG+piX5Qpv8Kt2n+jWO+WJMDfWa8u3gg00HWJ2gz56UP4XjN4Do4H2p6+II76bxHELlw5WgBiAQOv5CuWKX5mE80a4Q7icMCqsR2rhLE9QWJyiO7SiDli+6Yb6NirE7gkGNeo86jPh1a1KA5goc66djMR5aD5+FP8ADeO28PK5xMyZBjy2ocjcoVFHQSjK2D3H8UXxDFiWIhSSST2RG51qLhsIzLcYezbALf4mCiO/U/Ca4xF4s7Md2Yn4kmpNq8osMsnOzg7iMqg7iO8zVS4SSJnTbZFWpSFkAYQP5juqKKsOHJbcXPWaRauspmO2qE2x4y2keNEChp+JuVjT4CBPcIgHx38RUm5aCqro24kidR7xVYKNLfqcLZsMwtXGdFcghTGZZIaJPXQb/Cgm9tUMit12UGLwq3LfrEHaHtD+uvWa+juRLQXB22RSqtbtABt4VBH31gnL1nCXsWisrLaCy4uXOyxHiACqnuJPnWwYT0hYOz6vDC5AREVGJGUhQFEt7t4jxoNilNSfb/0OpbG13Da4WPUD3E/lXzl6XODGxxK40NlvRdDEQpZh9JlPUBveJ8idxxHMAXKS1tQ5hWZ9CSCQAQI6d9ZJ6Y+MC+1mGU5M4EeOWTvtKxVDcewmmZoTrRdxbmF3wajOSLxRnWAFD25HZHQEOflQi1TsY/0Vkaagk/Err/DNKlBNpvsbGVJoi3BrXqmk2orlTTQBXGk16Lg+jB2DSfeRPyFcNSsrLqPGuZpri+kTDKXl7yo2UqqNdAjKBsreH9bF616SsISALmIE6e3f3O31v2j8Bv1zDFAsF0AyqANN42npUPGXiXKwDtsOuUd0VOsS8lDyvwH3PvHbWItoitcLZw30nrDpDRBcx1jT8NQm9hl6CmEUhjvsKktiezTYR2qhcpbnZHs4cHfv99LEWlA0FeYe5BrrF3JEe+iA4ora9pxl7IPmPu/OuBXAnlKnAaVdZxzn8K69d4VPxnL15N0Pu1quuWGX2lI8xXJp9DXFrqImTTtqwWnKpOUS0DYd500FHnLfC2S1bdE7WXMWETqM2pCnp3neqvFcce4zgqgVpB11Mgg+z50lZXJtRQ140lbYLJdK+ya69cS+brM6UyUgwdxXUU5ijVeTsPZucKvuf7VVuk+SKAP+rWbcQvL6xt+n3CirkW8921fwdsTcvZcuoHZ+uBO8wvUaeVU3EMelq/cFtVYq7Ln0M5TlkabGJqXFBxnJ+R85XFFJSQ60jXttunQ1UTnpNchqew2Ee6627a5ncwqjqffXXEOF3cO5t3kNtxEqd9QCNtwQQay1dG0NgfKnL86FjJ0AFP4fhly5bLIsga7gEnwBMmuLVo58pBldI1kfDrWWjaZ7ZcpqQc2wHcO6BrVrwvEIQxvAEgAj6MOT3jVlC7+NV96+qCDq3cCD8TJ18KirxR19him/skg6+I1oeWgrouMbx9Vtm0qoQTOUCFB9xj4VQvfLEltTTbGTXSLRRikC5Niau8Q2iDuH3kmlftREGR36ivLrA5RA069TJ6/d7qIERauEOtO4jc083C7i2kvERbuEhTI1I3091c2l1NpsiuakYQBb3akBZ2E9O7zpm2vaHmPvq04NhVdMW7uFZbfZkE5mLhiojYlUMe+uf6nLqPvibRH9pqemRqKvRjy0t7Hi65BVLZcBXYOGBRBOWIBltDuJrO22rReV+Z7PD7K3hbLXL6BCJAA9VAB8iCPgaRmUljezqNi05clX6QOVVwOICq5dbi5wTuO0wC76wBvQ1w/AtfvW7Ke1ccIPMmJ8utEXO/N5x7W2KKmRSNJ6mdST/U1T8t8UXD4u1fZM4ttmCzEmNNYOxM7dK3E5rF7upkq3cdAj9JHK6YFcIiIoY2mDugaGYPv2iSTDfyAgAFubGjfn3nb9YW7X0Zti2zbtM5h+6IiPnQRcrsG/Yt/UzJW7gfw3Cr120Wt2rjrbzFmVGKqAASSwEDQTrUEUe8h88Lg8LdstbLi67EjNAIKBSIymdBQFNFGUnJprjt+pkopJOy9w3KWIdFdVEMoYajYiRXtWGA5sKWrafZRV3HRQKVDeTwHth5NvxXAbZ3UVV4rk6w4iB5EVMu8VJ6EfOm/1ie+pZaDJEsWQoMXyNpFslfIkfjQ5xD0YX29hh74rQxxHwp1OKClbM+Poc1GXUypfQ5izq12yP4if9MfOnF9EqqAbmKM/ZSyW/wC/8K1y3xRa4uWluaFjHcDFKnqNQv8AR0cOK+TLcL6PsOjqfX4iSdALSz8EYsvnFWo9HmBUGbVwx1JvHXyWKLk5UQMzKxBYztU2zwhl/wCdc+Ij4Ganlqcz7soeDTpe1/Yza36JrRgi7f8A4FUj3MJmrG/6OrLqEMhvthLYuNodyN9+7oKPxgf/AFHPvH5U3d4MjCCX13IYgnzI1jwEDwrvxGWX5mLWPGjNb3o2wllgrX7pb7INuQfEBTl99WeG5OwJHaU3j9p3aR/CV091Fo5bsKYFvTcsW2OnedapcRcslillLqlQ0N6tipYEQNjMyda2WXLJ8SZTjw6dqkmRU5SwgELYGn7Tfg1NXeQ8KTP6OROhAa584bWomJ4peUmJJHQrlHvzCrDh+KxjDe1/En+4UMck+rl92Mlo41aaI49GuGP/ANvH+Jvxela9HWFmDbtgjcZhPzNW4XGADOLeU7fSoCfJS0n3VGspZBfNatFlBcowWSImR37b0cpzXWX3BjpItN2v8DLejXBkaoB5MF/013b9GuCH/KzD99z95ryxxbBPbn9Hy6mVCgfdE/yq44PirF62WtIYBK6gzI8zQvJkS5kwMmlUFbi/oiusckYME5bFox3kmPnpWT8+hFx11UUKqZVhdtAJ+dbl+gr0VhJk5VifgNaxH0i2AuPugJkHZ75aR7RnYmqtFNyyO3fBFqYpQ4KC9vT1ziLNZt2iTlQsQNI7XzqPc6VytexVnnWdJv8AP8aNORuRxi8O91rhQZyoAEzCz9rx7u+glRJ89K1Xke1es4K3FtjnLPPa2aI206VLq8rxwtdSzSYPXntOG9FduP7UTH2Tv3wG28/iaR9HRIA9cDl0XsnQSTAM6DXoKILeOvmT6uI6EuPnNd2uYQDF21cXxViR+FeZ+Kz1d/wem/h1drMo5m4YcNiGtTMAEECBBEio/AeEnFXxaVlQkMQW20E9OtX3pKvWnxSvaJIa2JBmQQSBM+FQuQb6Jjke42RVVyW107MDbzr01lk8G/vR5LxVm2V3HOaeWLmCtWwzq6uxPZBEECOvnQu5rRvSdxK1dt2vV3PWQzTrMSB4Vm70WmySyYlKXUzUY/TntC3gPIF+/hRfV0RHDEKxIJCnfYjUigyto5S4nm4bbuM2VbSMrQogC3IOkSdNayHil22152tAi2WJUHQx5dPKk6XNknknGfRPgLNijGEWn1OreFYgHTUDrXtT8Py7imRWW05UgEHwIkfKlVe9eRO1+DbRik76RuqeorLF41d+1Ty8eu/ar7B/DJeQPWRo2JvKomaHcXxtphdaq7OPe4yqW3itb5a5Pw5tB2QMTFfMfE8ktNljhUblK68cFmNR2epJ8foZn+vnQ9oEeVW+A49m60R898n21tFrYjwrNMPgnDdkGa8zT7s6kpRqUXTGzcElKD4fk0XCcRbvq2wuKzb0CJiL1gS6mOv9Daivk/itq+8E6gTBO/8AW9JzYdvzIzcmrTCMYNomDFMlavBjkECddgBrUDFYTUtpG9TZcMYpODsCGVt+5EEmvNaezDvn3V4b3dUw6xk2Sek1w/DQd0U+aj8qk+tNLMfGupG3JFaOXbIJIsoCeoUA/GK9PL9k721+dTz50ormkEsk13Kv/wClsODPqgD4T+dTMJw63bXLbSBJMeJ3qZArkkUNGSyyl1bG7+HJUheySDB0MHvg1lPG/Rve9eb7vdv5gZNu3azjSB2S4G3hWqHBofqgmm24WvTMp8LjD8aPHknjfDAaT6nzVxrBlb90AOMrbXAA8dJHf5VAS0dDG5gf+K2Pm/kDEYi5nDo8aAEmY/eIM0J3vRziVOtgsP2WX869vFqscoq2rJJ4XfAElCpEg+XfW0+jXm0XMObN4pbexkVJ7OZCDG+kiI086zu9yliE3wl33An7qj3LL2/assn7wP412aOPNHbaCxKUGfQIuzqNRTd2+qgsSAAJM9B1rCrPGL9r2LrL+6xirIekLF5ClxluqwykMgMg76rBrzHoJ9mV+okNekriSX8UDaZWVUAlfMk69d6XowU/pTn1YuILTZtAYiCsT1JERUT6G+cowzW270uOB/CwarXhLYvh2b1GHNxLhBYspJ0mBKgRuelWy4w+kutdxCT9TeQeeeYVxAQCyLBR2BX650EEwBA8KDyaN+Z+PLi1Rb+GuWmQnW2RrO8hlGmlCF/CgN2CSP2on5Gn6fiCjVfcVnTlLddmzctYBDw+0gjK9qGy7Sw7e3WSax/E8GFrFeodxlFzIzgEwM0Ex3gaxU/hmPv2gBavXLcdx7O/dt8qlWeEq5ZnvIzMSxzZlMkydYikYsbwylJvhjZv1YxSXKNdt8K9WAgkBAFA00C6AfKlQEnFsUAAMQIGg7a/iKVRvT/9izfLwXg5Ww393/nf/dXo5Yw/93/mf/dSpV9l+Iy/3v6s8AcXl+wNkP8AG/8AuogwHFbtpcttyB3aH75r2lXlfEH6ji58v9eSmDexo5xvE7l0RccsPd+FV9rCqpkDUedKlSdJ7U64Nm3tRJxDl1IbUHTYfhVdY4TaUyqx/ib86VKn5XceQMba6Fvgsa9r2DHuB+8Gph5ivn6/+VP9tKlXnYoRW6kMyNt8jY43e+0P4V/KkOM3ftf5V/KlSrtkfCOti/XN37X+VfyrluLXftf5V/KlSrHCPhGqTF+trn2v8q/lS/Wtz7XyX8qVKs2R8I7c/Ijxa79r5L+VeDilz7XyX8qVKs2R8I3c/Iv1td+18h+VI8Uufa+Q/KvKVE8cPC+hm5+RfrS59r5L+VeHiVz7XyH5UqVd6cPC+gW5+RHidz7XyH5Vy+Oc7wfNVP4UqVY8cPCO3PyRWsIdTbt//wA0/wBtdWwF2RB5In5V7SpmyNdEbud9TsYphtHwH5V2cc/2vkPypUqU8cPC+hu6Xkae+TvB8wPyqO2ERt7aHzRfypUqJQiuyN3PyR34DhzvZT+EfhTSct4cNItL75I+BMV5Sp8UkKcn5H/1NY/urf8ACPyrylSpoq2f/9k="/>
          <p:cNvSpPr>
            <a:spLocks noChangeAspect="1" noChangeArrowheads="1"/>
          </p:cNvSpPr>
          <p:nvPr/>
        </p:nvSpPr>
        <p:spPr bwMode="auto">
          <a:xfrm>
            <a:off x="152797" y="-1322"/>
            <a:ext cx="304602" cy="30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21" tIns="45659" rIns="91321" bIns="45659"/>
          <a:lstStyle/>
          <a:p>
            <a:endParaRPr lang="en-US"/>
          </a:p>
        </p:txBody>
      </p:sp>
      <p:pic>
        <p:nvPicPr>
          <p:cNvPr id="10244" name="Picture 6" descr="http://api.ning.com/files/GAFSwzcJ2vBeawJf01VSx9q1Xl26gWnV0L3cQulhhcB1XuSsTpQK54x9fbnL94iyQPSWMIea56uo*vAzDFr3rIkuZhmXhqsN/4537_NpAdvHover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152400" y="0"/>
            <a:ext cx="9466256" cy="7162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65"/>
          <p:cNvGrpSpPr/>
          <p:nvPr/>
        </p:nvGrpSpPr>
        <p:grpSpPr>
          <a:xfrm>
            <a:off x="152300" y="197026"/>
            <a:ext cx="3543744" cy="4252492"/>
            <a:chOff x="0" y="0"/>
            <a:chExt cx="5039990" cy="5039990"/>
          </a:xfrm>
        </p:grpSpPr>
        <p:sp>
          <p:nvSpPr>
            <p:cNvPr id="10" name="Shape 63"/>
            <p:cNvSpPr/>
            <p:nvPr/>
          </p:nvSpPr>
          <p:spPr>
            <a:xfrm>
              <a:off x="127000" y="127000"/>
              <a:ext cx="4785990" cy="478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67A8"/>
                </a:gs>
                <a:gs pos="100000">
                  <a:srgbClr val="0193D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1" name="Shape 64"/>
            <p:cNvSpPr/>
            <p:nvPr/>
          </p:nvSpPr>
          <p:spPr>
            <a:xfrm>
              <a:off x="0" y="0"/>
              <a:ext cx="5039991" cy="5039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0365C0"/>
              </a:solidFill>
              <a:prstDash val="solid"/>
              <a:bevel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12" name="Shape 66"/>
          <p:cNvSpPr/>
          <p:nvPr/>
        </p:nvSpPr>
        <p:spPr>
          <a:xfrm>
            <a:off x="627968" y="996077"/>
            <a:ext cx="2592407" cy="2154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defRPr spc="0"/>
            </a:pPr>
            <a:r>
              <a:rPr lang="en-US" sz="2800" b="1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In </a:t>
            </a:r>
            <a:r>
              <a:rPr lang="en-US" sz="2800" b="1" spc="-22" dirty="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many </a:t>
            </a:r>
            <a:r>
              <a:rPr lang="en-US" sz="2800" b="1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cities, </a:t>
            </a:r>
            <a:r>
              <a:rPr lang="en-US" sz="2800" b="1" i="1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HOMICIDE </a:t>
            </a:r>
            <a:r>
              <a:rPr lang="en-US" sz="2800" b="1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is the LEADING CAUSE OF DEATH</a:t>
            </a:r>
          </a:p>
        </p:txBody>
      </p:sp>
    </p:spTree>
    <p:extLst>
      <p:ext uri="{BB962C8B-B14F-4D97-AF65-F5344CB8AC3E}">
        <p14:creationId xmlns:p14="http://schemas.microsoft.com/office/powerpoint/2010/main" val="38115290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Text Box 2"/>
          <p:cNvSpPr txBox="1">
            <a:spLocks noChangeArrowheads="1"/>
          </p:cNvSpPr>
          <p:nvPr/>
        </p:nvSpPr>
        <p:spPr bwMode="auto">
          <a:xfrm>
            <a:off x="241300" y="1087438"/>
            <a:ext cx="7768409" cy="84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en-US" sz="6500" dirty="0" smtClean="0">
                <a:solidFill>
                  <a:schemeClr val="bg1"/>
                </a:solidFill>
                <a:latin typeface="Franklin Gothic Demi" pitchFamily="34" charset="0"/>
              </a:rPr>
              <a:t>STOP EPIDEMICS by:</a:t>
            </a:r>
            <a:endParaRPr lang="en-US" sz="6500" dirty="0">
              <a:solidFill>
                <a:schemeClr val="bg1"/>
              </a:solidFill>
              <a:latin typeface="Franklin Gothic Demi" pitchFamily="34" charset="0"/>
            </a:endParaRPr>
          </a:p>
        </p:txBody>
      </p:sp>
      <p:sp>
        <p:nvSpPr>
          <p:cNvPr id="146434" name="Text Box 3"/>
          <p:cNvSpPr txBox="1">
            <a:spLocks noChangeArrowheads="1"/>
          </p:cNvSpPr>
          <p:nvPr/>
        </p:nvSpPr>
        <p:spPr bwMode="auto">
          <a:xfrm>
            <a:off x="252413" y="2911475"/>
            <a:ext cx="4985467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2000"/>
              </a:lnSpc>
            </a:pPr>
            <a:r>
              <a:rPr lang="en-US" sz="3200" b="1" dirty="0">
                <a:solidFill>
                  <a:srgbClr val="0070C0"/>
                </a:solidFill>
                <a:latin typeface="Franklin Gothic Book" pitchFamily="34" charset="0"/>
              </a:rPr>
              <a:t>1. </a:t>
            </a:r>
            <a:r>
              <a:rPr lang="en-US" sz="3200" b="1" dirty="0" smtClean="0">
                <a:solidFill>
                  <a:srgbClr val="0070C0"/>
                </a:solidFill>
                <a:latin typeface="Franklin Gothic Book" pitchFamily="34" charset="0"/>
              </a:rPr>
              <a:t>Interrupting </a:t>
            </a:r>
            <a:r>
              <a:rPr lang="en-US" sz="3200" b="1" dirty="0">
                <a:solidFill>
                  <a:srgbClr val="0070C0"/>
                </a:solidFill>
                <a:latin typeface="Franklin Gothic Book" pitchFamily="34" charset="0"/>
              </a:rPr>
              <a:t>transmission</a:t>
            </a:r>
          </a:p>
        </p:txBody>
      </p:sp>
      <p:sp>
        <p:nvSpPr>
          <p:cNvPr id="146435" name="Text Box 4"/>
          <p:cNvSpPr txBox="1">
            <a:spLocks noChangeArrowheads="1"/>
          </p:cNvSpPr>
          <p:nvPr/>
        </p:nvSpPr>
        <p:spPr bwMode="auto">
          <a:xfrm>
            <a:off x="241299" y="3684198"/>
            <a:ext cx="6119307" cy="1303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82000"/>
              </a:lnSpc>
            </a:pPr>
            <a:r>
              <a:rPr lang="en-US" sz="3200" b="1" dirty="0">
                <a:solidFill>
                  <a:srgbClr val="0070C0"/>
                </a:solidFill>
                <a:latin typeface="Franklin Gothic Book" pitchFamily="34" charset="0"/>
              </a:rPr>
              <a:t>2. </a:t>
            </a:r>
            <a:r>
              <a:rPr lang="en-US" sz="3200" b="1" dirty="0" smtClean="0">
                <a:solidFill>
                  <a:srgbClr val="0070C0"/>
                </a:solidFill>
                <a:latin typeface="Franklin Gothic Book" pitchFamily="34" charset="0"/>
              </a:rPr>
              <a:t>Preventing future transmission</a:t>
            </a:r>
          </a:p>
          <a:p>
            <a:pPr marL="457200" indent="-457200">
              <a:lnSpc>
                <a:spcPct val="82000"/>
              </a:lnSpc>
            </a:pPr>
            <a:endParaRPr lang="en-US" sz="3200" b="1" dirty="0" smtClean="0">
              <a:solidFill>
                <a:schemeClr val="bg1"/>
              </a:solidFill>
              <a:latin typeface="Franklin Gothic Book" pitchFamily="34" charset="0"/>
            </a:endParaRPr>
          </a:p>
          <a:p>
            <a:pPr marL="457200" indent="-457200">
              <a:lnSpc>
                <a:spcPct val="82000"/>
              </a:lnSpc>
            </a:pPr>
            <a:endParaRPr lang="en-US" sz="3200" b="1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sp>
        <p:nvSpPr>
          <p:cNvPr id="146436" name="Text Box 5"/>
          <p:cNvSpPr txBox="1">
            <a:spLocks noChangeArrowheads="1"/>
          </p:cNvSpPr>
          <p:nvPr/>
        </p:nvSpPr>
        <p:spPr bwMode="auto">
          <a:xfrm>
            <a:off x="252413" y="4445479"/>
            <a:ext cx="3451586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lnSpc>
                <a:spcPct val="82000"/>
              </a:lnSpc>
            </a:pPr>
            <a:r>
              <a:rPr lang="en-US" sz="3200" b="1" dirty="0">
                <a:solidFill>
                  <a:schemeClr val="bg1"/>
                </a:solidFill>
                <a:latin typeface="Franklin Gothic Book" pitchFamily="34" charset="0"/>
              </a:rPr>
              <a:t>3. </a:t>
            </a:r>
            <a:r>
              <a:rPr lang="en-US" sz="3200" b="1" dirty="0" smtClean="0">
                <a:solidFill>
                  <a:schemeClr val="bg1"/>
                </a:solidFill>
                <a:latin typeface="Franklin Gothic Book" pitchFamily="34" charset="0"/>
              </a:rPr>
              <a:t>Changing </a:t>
            </a:r>
            <a:r>
              <a:rPr lang="en-US" sz="3200" b="1" dirty="0">
                <a:solidFill>
                  <a:schemeClr val="bg1"/>
                </a:solidFill>
                <a:latin typeface="Franklin Gothic Book" pitchFamily="34" charset="0"/>
              </a:rPr>
              <a:t>norms</a:t>
            </a:r>
          </a:p>
        </p:txBody>
      </p:sp>
      <p:pic>
        <p:nvPicPr>
          <p:cNvPr id="146437" name="Picture 6" descr="WH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3884" y="5215791"/>
            <a:ext cx="3015514" cy="92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379220" y="201454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43512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43800" y="6629400"/>
            <a:ext cx="1371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E3EBF1"/>
                </a:solidFill>
                <a:latin typeface="Century Gothic" pitchFamily="34" charset="0"/>
              </a:rPr>
              <a:t>Photograph by Ed Kashi</a:t>
            </a:r>
          </a:p>
        </p:txBody>
      </p:sp>
      <p:pic>
        <p:nvPicPr>
          <p:cNvPr id="5" name="Picture 6" descr="logo-primary.png"/>
          <p:cNvPicPr>
            <a:picLocks noChangeAspect="1"/>
          </p:cNvPicPr>
          <p:nvPr/>
        </p:nvPicPr>
        <p:blipFill>
          <a:blip r:embed="rId6" cstate="print">
            <a:alphaModFix amt="25000"/>
          </a:blip>
          <a:srcRect/>
          <a:stretch>
            <a:fillRect/>
          </a:stretch>
        </p:blipFill>
        <p:spPr bwMode="auto">
          <a:xfrm>
            <a:off x="10134257" y="5947334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819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43684" y="603222"/>
            <a:ext cx="374719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Franklin Gothic Demi" pitchFamily="34" charset="0"/>
              </a:rPr>
              <a:t>CHANGE  </a:t>
            </a:r>
            <a:r>
              <a:rPr lang="en-US" sz="3600" dirty="0">
                <a:latin typeface="Franklin Gothic Demi" pitchFamily="34" charset="0"/>
              </a:rPr>
              <a:t>NORMS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2923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62125" y="2516197"/>
            <a:ext cx="1261129" cy="1513800"/>
          </a:xfrm>
          <a:prstGeom prst="rect">
            <a:avLst/>
          </a:prstGeom>
        </p:spPr>
      </p:pic>
      <p:pic>
        <p:nvPicPr>
          <p:cNvPr id="45065" name="Picture 4" descr="image0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9591" y="0"/>
            <a:ext cx="2994409" cy="3903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/>
          <a:srcRect/>
          <a:stretch/>
        </p:blipFill>
        <p:spPr>
          <a:xfrm>
            <a:off x="-1" y="0"/>
            <a:ext cx="6149591" cy="2741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30606" y="1541284"/>
            <a:ext cx="22298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Franklin Gothic Demi" pitchFamily="34" charset="0"/>
              </a:rPr>
              <a:t>CHANGE  </a:t>
            </a:r>
            <a:r>
              <a:rPr lang="en-US" sz="3600" dirty="0">
                <a:solidFill>
                  <a:schemeClr val="bg1"/>
                </a:solidFill>
                <a:latin typeface="Franklin Gothic Demi" pitchFamily="34" charset="0"/>
              </a:rPr>
              <a:t>NORMS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1613"/>
            <a:ext cx="4635790" cy="4116387"/>
          </a:xfrm>
          <a:prstGeom prst="rect">
            <a:avLst/>
          </a:prstGeom>
        </p:spPr>
      </p:pic>
      <p:pic>
        <p:nvPicPr>
          <p:cNvPr id="10" name="Picture 12" descr="DSC_0011_230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35790" y="3322637"/>
            <a:ext cx="4508210" cy="3535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43362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3" name="Picture 3" descr="2000px-Blank_US_Map.sv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899" y="982390"/>
            <a:ext cx="9144000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Oval 54"/>
          <p:cNvSpPr>
            <a:spLocks noChangeArrowheads="1"/>
          </p:cNvSpPr>
          <p:nvPr/>
        </p:nvSpPr>
        <p:spPr bwMode="auto">
          <a:xfrm>
            <a:off x="5906744" y="3047042"/>
            <a:ext cx="182562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795" name="Oval 54"/>
          <p:cNvSpPr>
            <a:spLocks noChangeArrowheads="1"/>
          </p:cNvSpPr>
          <p:nvPr/>
        </p:nvSpPr>
        <p:spPr bwMode="auto">
          <a:xfrm>
            <a:off x="4848740" y="3703035"/>
            <a:ext cx="182563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796" name="Oval 54"/>
          <p:cNvSpPr>
            <a:spLocks noChangeArrowheads="1"/>
          </p:cNvSpPr>
          <p:nvPr/>
        </p:nvSpPr>
        <p:spPr bwMode="auto">
          <a:xfrm>
            <a:off x="5727775" y="2891952"/>
            <a:ext cx="182563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797" name="TextBox 30"/>
          <p:cNvSpPr txBox="1">
            <a:spLocks noChangeArrowheads="1"/>
          </p:cNvSpPr>
          <p:nvPr/>
        </p:nvSpPr>
        <p:spPr bwMode="auto">
          <a:xfrm>
            <a:off x="321315" y="3499472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OAKLAND</a:t>
            </a:r>
          </a:p>
        </p:txBody>
      </p:sp>
      <p:sp>
        <p:nvSpPr>
          <p:cNvPr id="289798" name="TextBox 30"/>
          <p:cNvSpPr txBox="1">
            <a:spLocks noChangeArrowheads="1"/>
          </p:cNvSpPr>
          <p:nvPr/>
        </p:nvSpPr>
        <p:spPr bwMode="auto">
          <a:xfrm>
            <a:off x="3808127" y="3743804"/>
            <a:ext cx="1225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KANSAS CITY</a:t>
            </a:r>
          </a:p>
        </p:txBody>
      </p:sp>
      <p:sp>
        <p:nvSpPr>
          <p:cNvPr id="289799" name="Oval 54"/>
          <p:cNvSpPr>
            <a:spLocks noChangeArrowheads="1"/>
          </p:cNvSpPr>
          <p:nvPr/>
        </p:nvSpPr>
        <p:spPr bwMode="auto">
          <a:xfrm>
            <a:off x="5614988" y="5574697"/>
            <a:ext cx="182562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00" name="Oval 54"/>
          <p:cNvSpPr>
            <a:spLocks noChangeArrowheads="1"/>
          </p:cNvSpPr>
          <p:nvPr/>
        </p:nvSpPr>
        <p:spPr bwMode="auto">
          <a:xfrm>
            <a:off x="7712075" y="3298222"/>
            <a:ext cx="182563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01" name="Oval 54"/>
          <p:cNvSpPr>
            <a:spLocks noChangeArrowheads="1"/>
          </p:cNvSpPr>
          <p:nvPr/>
        </p:nvSpPr>
        <p:spPr bwMode="auto">
          <a:xfrm>
            <a:off x="7846273" y="3091847"/>
            <a:ext cx="182562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02" name="Oval 54"/>
          <p:cNvSpPr>
            <a:spLocks noChangeArrowheads="1"/>
          </p:cNvSpPr>
          <p:nvPr/>
        </p:nvSpPr>
        <p:spPr bwMode="auto">
          <a:xfrm>
            <a:off x="5648508" y="3809728"/>
            <a:ext cx="182562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04" name="TextBox 30"/>
          <p:cNvSpPr txBox="1">
            <a:spLocks noChangeArrowheads="1"/>
          </p:cNvSpPr>
          <p:nvPr/>
        </p:nvSpPr>
        <p:spPr bwMode="auto">
          <a:xfrm>
            <a:off x="5229225" y="5206445"/>
            <a:ext cx="1225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NEW ORLEANS</a:t>
            </a:r>
          </a:p>
        </p:txBody>
      </p:sp>
      <p:sp>
        <p:nvSpPr>
          <p:cNvPr id="289805" name="TextBox 30"/>
          <p:cNvSpPr txBox="1">
            <a:spLocks noChangeArrowheads="1"/>
          </p:cNvSpPr>
          <p:nvPr/>
        </p:nvSpPr>
        <p:spPr bwMode="auto">
          <a:xfrm>
            <a:off x="5719160" y="3859092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EAST ST. LOUIS</a:t>
            </a:r>
          </a:p>
        </p:txBody>
      </p:sp>
      <p:sp>
        <p:nvSpPr>
          <p:cNvPr id="289806" name="TextBox 30"/>
          <p:cNvSpPr txBox="1">
            <a:spLocks noChangeArrowheads="1"/>
          </p:cNvSpPr>
          <p:nvPr/>
        </p:nvSpPr>
        <p:spPr bwMode="auto">
          <a:xfrm>
            <a:off x="6815514" y="3316184"/>
            <a:ext cx="122555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BALTIMORE</a:t>
            </a:r>
          </a:p>
        </p:txBody>
      </p:sp>
      <p:sp>
        <p:nvSpPr>
          <p:cNvPr id="289808" name="TextBox 30"/>
          <p:cNvSpPr txBox="1">
            <a:spLocks noChangeArrowheads="1"/>
          </p:cNvSpPr>
          <p:nvPr/>
        </p:nvSpPr>
        <p:spPr bwMode="auto">
          <a:xfrm>
            <a:off x="5938837" y="2897115"/>
            <a:ext cx="12255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CHICAGO</a:t>
            </a:r>
          </a:p>
        </p:txBody>
      </p:sp>
      <p:sp>
        <p:nvSpPr>
          <p:cNvPr id="289809" name="TextBox 30"/>
          <p:cNvSpPr txBox="1">
            <a:spLocks noChangeArrowheads="1"/>
          </p:cNvSpPr>
          <p:nvPr/>
        </p:nvSpPr>
        <p:spPr bwMode="auto">
          <a:xfrm>
            <a:off x="6715496" y="3084623"/>
            <a:ext cx="12239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PHILADELPHIA</a:t>
            </a:r>
          </a:p>
        </p:txBody>
      </p:sp>
      <p:sp>
        <p:nvSpPr>
          <p:cNvPr id="289813" name="Oval 54"/>
          <p:cNvSpPr>
            <a:spLocks noChangeArrowheads="1"/>
          </p:cNvSpPr>
          <p:nvPr/>
        </p:nvSpPr>
        <p:spPr bwMode="auto">
          <a:xfrm>
            <a:off x="7821613" y="2418747"/>
            <a:ext cx="182562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14" name="Oval 54"/>
          <p:cNvSpPr>
            <a:spLocks noChangeArrowheads="1"/>
          </p:cNvSpPr>
          <p:nvPr/>
        </p:nvSpPr>
        <p:spPr bwMode="auto">
          <a:xfrm>
            <a:off x="8086575" y="2848960"/>
            <a:ext cx="182563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15" name="Oval 54"/>
          <p:cNvSpPr>
            <a:spLocks noChangeArrowheads="1"/>
          </p:cNvSpPr>
          <p:nvPr/>
        </p:nvSpPr>
        <p:spPr bwMode="auto">
          <a:xfrm>
            <a:off x="8034188" y="2661635"/>
            <a:ext cx="182562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16" name="Oval 54"/>
          <p:cNvSpPr>
            <a:spLocks noChangeArrowheads="1"/>
          </p:cNvSpPr>
          <p:nvPr/>
        </p:nvSpPr>
        <p:spPr bwMode="auto">
          <a:xfrm>
            <a:off x="5863153" y="2856632"/>
            <a:ext cx="182562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17" name="Oval 54"/>
          <p:cNvSpPr>
            <a:spLocks noChangeArrowheads="1"/>
          </p:cNvSpPr>
          <p:nvPr/>
        </p:nvSpPr>
        <p:spPr bwMode="auto">
          <a:xfrm>
            <a:off x="5837345" y="2778048"/>
            <a:ext cx="182563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18" name="Oval 54"/>
          <p:cNvSpPr>
            <a:spLocks noChangeArrowheads="1"/>
          </p:cNvSpPr>
          <p:nvPr/>
        </p:nvSpPr>
        <p:spPr bwMode="auto">
          <a:xfrm>
            <a:off x="5685685" y="3030330"/>
            <a:ext cx="182563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821" name="TextBox 30"/>
          <p:cNvSpPr txBox="1">
            <a:spLocks noChangeArrowheads="1"/>
          </p:cNvSpPr>
          <p:nvPr/>
        </p:nvSpPr>
        <p:spPr bwMode="auto">
          <a:xfrm>
            <a:off x="4845769" y="3045897"/>
            <a:ext cx="1225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ROCKFORD</a:t>
            </a:r>
          </a:p>
        </p:txBody>
      </p:sp>
      <p:sp>
        <p:nvSpPr>
          <p:cNvPr id="289822" name="TextBox 30"/>
          <p:cNvSpPr txBox="1">
            <a:spLocks noChangeArrowheads="1"/>
          </p:cNvSpPr>
          <p:nvPr/>
        </p:nvSpPr>
        <p:spPr bwMode="auto">
          <a:xfrm>
            <a:off x="4797791" y="2829504"/>
            <a:ext cx="12239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MAYWOOD</a:t>
            </a:r>
          </a:p>
        </p:txBody>
      </p:sp>
      <p:sp>
        <p:nvSpPr>
          <p:cNvPr id="289823" name="TextBox 30"/>
          <p:cNvSpPr txBox="1">
            <a:spLocks noChangeArrowheads="1"/>
          </p:cNvSpPr>
          <p:nvPr/>
        </p:nvSpPr>
        <p:spPr bwMode="auto">
          <a:xfrm>
            <a:off x="4548547" y="2637627"/>
            <a:ext cx="15361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NORTH CHICAGO</a:t>
            </a:r>
          </a:p>
        </p:txBody>
      </p:sp>
      <p:sp>
        <p:nvSpPr>
          <p:cNvPr id="289824" name="TextBox 30"/>
          <p:cNvSpPr txBox="1">
            <a:spLocks noChangeArrowheads="1"/>
          </p:cNvSpPr>
          <p:nvPr/>
        </p:nvSpPr>
        <p:spPr bwMode="auto">
          <a:xfrm>
            <a:off x="7863869" y="2396853"/>
            <a:ext cx="12239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ALBANY</a:t>
            </a:r>
          </a:p>
        </p:txBody>
      </p:sp>
      <p:sp>
        <p:nvSpPr>
          <p:cNvPr id="289825" name="TextBox 30"/>
          <p:cNvSpPr txBox="1">
            <a:spLocks noChangeArrowheads="1"/>
          </p:cNvSpPr>
          <p:nvPr/>
        </p:nvSpPr>
        <p:spPr bwMode="auto">
          <a:xfrm>
            <a:off x="7266760" y="2706351"/>
            <a:ext cx="1225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YONKERS</a:t>
            </a:r>
          </a:p>
        </p:txBody>
      </p:sp>
      <p:sp>
        <p:nvSpPr>
          <p:cNvPr id="289828" name="Rectangle 1"/>
          <p:cNvSpPr>
            <a:spLocks noChangeArrowheads="1"/>
          </p:cNvSpPr>
          <p:nvPr/>
        </p:nvSpPr>
        <p:spPr bwMode="auto">
          <a:xfrm>
            <a:off x="36947" y="157163"/>
            <a:ext cx="9094170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AB409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CURE VIOLENCE NATIONAL ADAPTATION PARTNERS</a:t>
            </a:r>
            <a:br>
              <a:rPr lang="en-US" sz="2400" dirty="0">
                <a:solidFill>
                  <a:srgbClr val="FAB409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FAB409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March 2015</a:t>
            </a:r>
            <a:r>
              <a:rPr lang="en-US" sz="4000" dirty="0">
                <a:solidFill>
                  <a:srgbClr val="FAB409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/>
            </a:r>
            <a:br>
              <a:rPr lang="en-US" sz="4000" dirty="0">
                <a:solidFill>
                  <a:srgbClr val="FAB409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</a:br>
            <a:endParaRPr lang="en-US" sz="2400" dirty="0">
              <a:solidFill>
                <a:srgbClr val="FAB409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48" name="TextBox 30"/>
          <p:cNvSpPr txBox="1">
            <a:spLocks noChangeArrowheads="1"/>
          </p:cNvSpPr>
          <p:nvPr/>
        </p:nvSpPr>
        <p:spPr bwMode="auto">
          <a:xfrm>
            <a:off x="6876380" y="2853256"/>
            <a:ext cx="1546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NEW YORK CITY</a:t>
            </a:r>
          </a:p>
        </p:txBody>
      </p:sp>
      <p:sp>
        <p:nvSpPr>
          <p:cNvPr id="41" name="Oval 54"/>
          <p:cNvSpPr>
            <a:spLocks noChangeArrowheads="1"/>
          </p:cNvSpPr>
          <p:nvPr/>
        </p:nvSpPr>
        <p:spPr bwMode="auto">
          <a:xfrm>
            <a:off x="5709179" y="3349564"/>
            <a:ext cx="182562" cy="182562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42" name="TextBox 30"/>
          <p:cNvSpPr txBox="1">
            <a:spLocks noChangeArrowheads="1"/>
          </p:cNvSpPr>
          <p:nvPr/>
        </p:nvSpPr>
        <p:spPr bwMode="auto">
          <a:xfrm>
            <a:off x="4646080" y="3384224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SPRINGFIELD</a:t>
            </a:r>
          </a:p>
        </p:txBody>
      </p:sp>
      <p:sp>
        <p:nvSpPr>
          <p:cNvPr id="44" name="Oval 54"/>
          <p:cNvSpPr>
            <a:spLocks noChangeArrowheads="1"/>
          </p:cNvSpPr>
          <p:nvPr/>
        </p:nvSpPr>
        <p:spPr bwMode="auto">
          <a:xfrm>
            <a:off x="7432157" y="2384884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45" name="Oval 54"/>
          <p:cNvSpPr>
            <a:spLocks noChangeArrowheads="1"/>
          </p:cNvSpPr>
          <p:nvPr/>
        </p:nvSpPr>
        <p:spPr bwMode="auto">
          <a:xfrm>
            <a:off x="7262830" y="2554217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3" name="Oval 54"/>
          <p:cNvSpPr>
            <a:spLocks noChangeArrowheads="1"/>
          </p:cNvSpPr>
          <p:nvPr/>
        </p:nvSpPr>
        <p:spPr bwMode="auto">
          <a:xfrm>
            <a:off x="7635359" y="2401823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4" name="TextBox 30"/>
          <p:cNvSpPr txBox="1">
            <a:spLocks noChangeArrowheads="1"/>
          </p:cNvSpPr>
          <p:nvPr/>
        </p:nvSpPr>
        <p:spPr bwMode="auto">
          <a:xfrm>
            <a:off x="6492355" y="2554217"/>
            <a:ext cx="93980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BUFFALO</a:t>
            </a:r>
          </a:p>
        </p:txBody>
      </p:sp>
      <p:sp>
        <p:nvSpPr>
          <p:cNvPr id="55" name="TextBox 30"/>
          <p:cNvSpPr txBox="1">
            <a:spLocks noChangeArrowheads="1"/>
          </p:cNvSpPr>
          <p:nvPr/>
        </p:nvSpPr>
        <p:spPr bwMode="auto">
          <a:xfrm>
            <a:off x="6454774" y="2296508"/>
            <a:ext cx="143986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ROCHESTER</a:t>
            </a:r>
          </a:p>
        </p:txBody>
      </p:sp>
      <p:sp>
        <p:nvSpPr>
          <p:cNvPr id="56" name="TextBox 30"/>
          <p:cNvSpPr txBox="1">
            <a:spLocks noChangeArrowheads="1"/>
          </p:cNvSpPr>
          <p:nvPr/>
        </p:nvSpPr>
        <p:spPr bwMode="auto">
          <a:xfrm>
            <a:off x="6902784" y="2127620"/>
            <a:ext cx="12239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SYRACUSE</a:t>
            </a:r>
          </a:p>
        </p:txBody>
      </p:sp>
      <p:pic>
        <p:nvPicPr>
          <p:cNvPr id="57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154731" y="328345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Oval 54"/>
          <p:cNvSpPr>
            <a:spLocks noChangeArrowheads="1"/>
          </p:cNvSpPr>
          <p:nvPr/>
        </p:nvSpPr>
        <p:spPr bwMode="auto">
          <a:xfrm>
            <a:off x="4260250" y="5483415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9" name="TextBox 30"/>
          <p:cNvSpPr txBox="1">
            <a:spLocks noChangeArrowheads="1"/>
          </p:cNvSpPr>
          <p:nvPr/>
        </p:nvSpPr>
        <p:spPr bwMode="auto">
          <a:xfrm>
            <a:off x="3772490" y="5208630"/>
            <a:ext cx="1225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SAN ANTONIO</a:t>
            </a:r>
          </a:p>
        </p:txBody>
      </p:sp>
      <p:sp>
        <p:nvSpPr>
          <p:cNvPr id="60" name="Oval 54"/>
          <p:cNvSpPr>
            <a:spLocks noChangeArrowheads="1"/>
          </p:cNvSpPr>
          <p:nvPr/>
        </p:nvSpPr>
        <p:spPr bwMode="auto">
          <a:xfrm>
            <a:off x="7995294" y="3250320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61" name="TextBox 30"/>
          <p:cNvSpPr txBox="1">
            <a:spLocks noChangeArrowheads="1"/>
          </p:cNvSpPr>
          <p:nvPr/>
        </p:nvSpPr>
        <p:spPr bwMode="auto">
          <a:xfrm>
            <a:off x="7867177" y="3371207"/>
            <a:ext cx="109807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WILMINGTON</a:t>
            </a:r>
          </a:p>
        </p:txBody>
      </p:sp>
      <p:sp>
        <p:nvSpPr>
          <p:cNvPr id="62" name="Oval 54"/>
          <p:cNvSpPr>
            <a:spLocks noChangeArrowheads="1"/>
          </p:cNvSpPr>
          <p:nvPr/>
        </p:nvSpPr>
        <p:spPr bwMode="auto">
          <a:xfrm>
            <a:off x="8108796" y="3136973"/>
            <a:ext cx="182563" cy="182562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63" name="TextBox 30"/>
          <p:cNvSpPr txBox="1">
            <a:spLocks noChangeArrowheads="1"/>
          </p:cNvSpPr>
          <p:nvPr/>
        </p:nvSpPr>
        <p:spPr bwMode="auto">
          <a:xfrm>
            <a:off x="8158678" y="3172604"/>
            <a:ext cx="1546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CAMDEN</a:t>
            </a:r>
          </a:p>
        </p:txBody>
      </p:sp>
      <p:sp>
        <p:nvSpPr>
          <p:cNvPr id="47" name="Oval 54"/>
          <p:cNvSpPr>
            <a:spLocks noChangeArrowheads="1"/>
          </p:cNvSpPr>
          <p:nvPr/>
        </p:nvSpPr>
        <p:spPr bwMode="auto">
          <a:xfrm>
            <a:off x="8176592" y="6259578"/>
            <a:ext cx="182562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49" name="TextBox 30"/>
          <p:cNvSpPr txBox="1">
            <a:spLocks noChangeArrowheads="1"/>
          </p:cNvSpPr>
          <p:nvPr/>
        </p:nvSpPr>
        <p:spPr bwMode="auto">
          <a:xfrm>
            <a:off x="8102294" y="6000599"/>
            <a:ext cx="12255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err="1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Loiza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, PR</a:t>
            </a:r>
          </a:p>
        </p:txBody>
      </p:sp>
      <p:sp>
        <p:nvSpPr>
          <p:cNvPr id="50" name="Oval 54"/>
          <p:cNvSpPr>
            <a:spLocks noChangeArrowheads="1"/>
          </p:cNvSpPr>
          <p:nvPr/>
        </p:nvSpPr>
        <p:spPr bwMode="auto">
          <a:xfrm>
            <a:off x="4656638" y="5937204"/>
            <a:ext cx="182562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2" name="TextBox 79"/>
          <p:cNvSpPr txBox="1">
            <a:spLocks noChangeArrowheads="1"/>
          </p:cNvSpPr>
          <p:nvPr/>
        </p:nvSpPr>
        <p:spPr bwMode="auto">
          <a:xfrm>
            <a:off x="4853950" y="5891950"/>
            <a:ext cx="2281932" cy="2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ADAPTATION PARTNERS</a:t>
            </a:r>
          </a:p>
        </p:txBody>
      </p:sp>
      <p:sp>
        <p:nvSpPr>
          <p:cNvPr id="3" name="Down Arrow 2"/>
          <p:cNvSpPr/>
          <p:nvPr/>
        </p:nvSpPr>
        <p:spPr bwMode="auto">
          <a:xfrm>
            <a:off x="8218554" y="6517982"/>
            <a:ext cx="98106" cy="240636"/>
          </a:xfrm>
          <a:prstGeom prst="downArrow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65" name="Oval 54"/>
          <p:cNvSpPr>
            <a:spLocks noChangeArrowheads="1"/>
          </p:cNvSpPr>
          <p:nvPr/>
        </p:nvSpPr>
        <p:spPr bwMode="auto">
          <a:xfrm>
            <a:off x="4652798" y="6144488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66" name="TextBox 79"/>
          <p:cNvSpPr txBox="1">
            <a:spLocks noChangeArrowheads="1"/>
          </p:cNvSpPr>
          <p:nvPr/>
        </p:nvSpPr>
        <p:spPr bwMode="auto">
          <a:xfrm>
            <a:off x="4847590" y="6114914"/>
            <a:ext cx="2281932" cy="2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NEW ADAPTATION PARTNERS</a:t>
            </a:r>
          </a:p>
        </p:txBody>
      </p:sp>
      <p:sp>
        <p:nvSpPr>
          <p:cNvPr id="67" name="Oval 54"/>
          <p:cNvSpPr>
            <a:spLocks noChangeArrowheads="1"/>
          </p:cNvSpPr>
          <p:nvPr/>
        </p:nvSpPr>
        <p:spPr bwMode="auto">
          <a:xfrm>
            <a:off x="8147694" y="2708467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68" name="TextBox 30"/>
          <p:cNvSpPr txBox="1">
            <a:spLocks noChangeArrowheads="1"/>
          </p:cNvSpPr>
          <p:nvPr/>
        </p:nvSpPr>
        <p:spPr bwMode="auto">
          <a:xfrm>
            <a:off x="8111592" y="2533573"/>
            <a:ext cx="12239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MT VERNON</a:t>
            </a:r>
          </a:p>
        </p:txBody>
      </p:sp>
      <p:sp>
        <p:nvSpPr>
          <p:cNvPr id="69" name="TextBox 30"/>
          <p:cNvSpPr txBox="1">
            <a:spLocks noChangeArrowheads="1"/>
          </p:cNvSpPr>
          <p:nvPr/>
        </p:nvSpPr>
        <p:spPr bwMode="auto">
          <a:xfrm>
            <a:off x="5908450" y="3122512"/>
            <a:ext cx="12255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CICERO</a:t>
            </a:r>
          </a:p>
        </p:txBody>
      </p:sp>
      <p:sp>
        <p:nvSpPr>
          <p:cNvPr id="70" name="Oval 54"/>
          <p:cNvSpPr>
            <a:spLocks noChangeArrowheads="1"/>
          </p:cNvSpPr>
          <p:nvPr/>
        </p:nvSpPr>
        <p:spPr bwMode="auto">
          <a:xfrm>
            <a:off x="7829741" y="2263849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1" name="TextBox 30"/>
          <p:cNvSpPr txBox="1">
            <a:spLocks noChangeArrowheads="1"/>
          </p:cNvSpPr>
          <p:nvPr/>
        </p:nvSpPr>
        <p:spPr bwMode="auto">
          <a:xfrm>
            <a:off x="7741682" y="2059035"/>
            <a:ext cx="12239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TROY</a:t>
            </a:r>
          </a:p>
        </p:txBody>
      </p:sp>
      <p:sp>
        <p:nvSpPr>
          <p:cNvPr id="72" name="Oval 54"/>
          <p:cNvSpPr>
            <a:spLocks noChangeArrowheads="1"/>
          </p:cNvSpPr>
          <p:nvPr/>
        </p:nvSpPr>
        <p:spPr bwMode="auto">
          <a:xfrm>
            <a:off x="8213508" y="2803147"/>
            <a:ext cx="182562" cy="182563"/>
          </a:xfrm>
          <a:prstGeom prst="ellipse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3" name="TextBox 30"/>
          <p:cNvSpPr txBox="1">
            <a:spLocks noChangeArrowheads="1"/>
          </p:cNvSpPr>
          <p:nvPr/>
        </p:nvSpPr>
        <p:spPr bwMode="auto">
          <a:xfrm>
            <a:off x="8115437" y="2907993"/>
            <a:ext cx="15462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HEMPSTEAD</a:t>
            </a:r>
          </a:p>
        </p:txBody>
      </p:sp>
      <p:sp>
        <p:nvSpPr>
          <p:cNvPr id="74" name="TextBox 79"/>
          <p:cNvSpPr txBox="1">
            <a:spLocks noChangeArrowheads="1"/>
          </p:cNvSpPr>
          <p:nvPr/>
        </p:nvSpPr>
        <p:spPr bwMode="auto">
          <a:xfrm>
            <a:off x="4840030" y="6316474"/>
            <a:ext cx="2281932" cy="2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POTENTIAL PARTNERS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5" name="TextBox 79"/>
          <p:cNvSpPr txBox="1">
            <a:spLocks noChangeArrowheads="1"/>
          </p:cNvSpPr>
          <p:nvPr/>
        </p:nvSpPr>
        <p:spPr bwMode="auto">
          <a:xfrm>
            <a:off x="4841229" y="6529346"/>
            <a:ext cx="372442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POTENTIAL HEALTH APPROACH PARTNERS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6" name="Oval 54"/>
          <p:cNvSpPr>
            <a:spLocks noChangeArrowheads="1"/>
          </p:cNvSpPr>
          <p:nvPr/>
        </p:nvSpPr>
        <p:spPr bwMode="auto">
          <a:xfrm>
            <a:off x="4653998" y="6357922"/>
            <a:ext cx="182562" cy="182563"/>
          </a:xfrm>
          <a:prstGeom prst="ellipse">
            <a:avLst/>
          </a:prstGeom>
          <a:solidFill>
            <a:srgbClr val="3366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7" name="Oval 54"/>
          <p:cNvSpPr>
            <a:spLocks noChangeArrowheads="1"/>
          </p:cNvSpPr>
          <p:nvPr/>
        </p:nvSpPr>
        <p:spPr bwMode="auto">
          <a:xfrm>
            <a:off x="4649618" y="6585923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8" name="Oval 54"/>
          <p:cNvSpPr>
            <a:spLocks noChangeArrowheads="1"/>
          </p:cNvSpPr>
          <p:nvPr/>
        </p:nvSpPr>
        <p:spPr bwMode="auto">
          <a:xfrm>
            <a:off x="5480552" y="3813362"/>
            <a:ext cx="182562" cy="182563"/>
          </a:xfrm>
          <a:prstGeom prst="ellipse">
            <a:avLst/>
          </a:prstGeom>
          <a:solidFill>
            <a:srgbClr val="3366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79" name="TextBox 30"/>
          <p:cNvSpPr txBox="1">
            <a:spLocks noChangeArrowheads="1"/>
          </p:cNvSpPr>
          <p:nvPr/>
        </p:nvSpPr>
        <p:spPr bwMode="auto">
          <a:xfrm>
            <a:off x="4795995" y="3897920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ST</a:t>
            </a:r>
            <a:r>
              <a:rPr lang="en-US" sz="1100" b="1" dirty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. LOUIS</a:t>
            </a:r>
          </a:p>
        </p:txBody>
      </p:sp>
      <p:sp>
        <p:nvSpPr>
          <p:cNvPr id="80" name="Oval 54"/>
          <p:cNvSpPr>
            <a:spLocks noChangeArrowheads="1"/>
          </p:cNvSpPr>
          <p:nvPr/>
        </p:nvSpPr>
        <p:spPr bwMode="auto">
          <a:xfrm>
            <a:off x="7664174" y="6044322"/>
            <a:ext cx="182562" cy="182563"/>
          </a:xfrm>
          <a:prstGeom prst="ellipse">
            <a:avLst/>
          </a:prstGeom>
          <a:solidFill>
            <a:srgbClr val="3366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1" name="TextBox 30"/>
          <p:cNvSpPr txBox="1">
            <a:spLocks noChangeArrowheads="1"/>
          </p:cNvSpPr>
          <p:nvPr/>
        </p:nvSpPr>
        <p:spPr bwMode="auto">
          <a:xfrm>
            <a:off x="7487617" y="5806235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MIAMI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2" name="Oval 54"/>
          <p:cNvSpPr>
            <a:spLocks noChangeArrowheads="1"/>
          </p:cNvSpPr>
          <p:nvPr/>
        </p:nvSpPr>
        <p:spPr bwMode="auto">
          <a:xfrm>
            <a:off x="385823" y="3256322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3" name="Oval 54"/>
          <p:cNvSpPr>
            <a:spLocks noChangeArrowheads="1"/>
          </p:cNvSpPr>
          <p:nvPr/>
        </p:nvSpPr>
        <p:spPr bwMode="auto">
          <a:xfrm>
            <a:off x="506867" y="3314642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4" name="TextBox 30"/>
          <p:cNvSpPr txBox="1">
            <a:spLocks noChangeArrowheads="1"/>
          </p:cNvSpPr>
          <p:nvPr/>
        </p:nvSpPr>
        <p:spPr bwMode="auto">
          <a:xfrm>
            <a:off x="144477" y="3044322"/>
            <a:ext cx="201903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SAN FRANCISCO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5" name="TextBox 30"/>
          <p:cNvSpPr txBox="1">
            <a:spLocks noChangeArrowheads="1"/>
          </p:cNvSpPr>
          <p:nvPr/>
        </p:nvSpPr>
        <p:spPr bwMode="auto">
          <a:xfrm>
            <a:off x="623898" y="3276474"/>
            <a:ext cx="106269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RICHMOND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6" name="Oval 54"/>
          <p:cNvSpPr>
            <a:spLocks noChangeArrowheads="1"/>
          </p:cNvSpPr>
          <p:nvPr/>
        </p:nvSpPr>
        <p:spPr bwMode="auto">
          <a:xfrm>
            <a:off x="709098" y="4028842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89794" name="Oval 54"/>
          <p:cNvSpPr>
            <a:spLocks noChangeArrowheads="1"/>
          </p:cNvSpPr>
          <p:nvPr/>
        </p:nvSpPr>
        <p:spPr bwMode="auto">
          <a:xfrm>
            <a:off x="432857" y="3390297"/>
            <a:ext cx="182563" cy="182563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7" name="TextBox 30"/>
          <p:cNvSpPr txBox="1">
            <a:spLocks noChangeArrowheads="1"/>
          </p:cNvSpPr>
          <p:nvPr/>
        </p:nvSpPr>
        <p:spPr bwMode="auto">
          <a:xfrm>
            <a:off x="823331" y="3960553"/>
            <a:ext cx="13872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LOS ANGELES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8" name="Oval 54"/>
          <p:cNvSpPr>
            <a:spLocks noChangeArrowheads="1"/>
          </p:cNvSpPr>
          <p:nvPr/>
        </p:nvSpPr>
        <p:spPr bwMode="auto">
          <a:xfrm>
            <a:off x="963705" y="1174928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89" name="TextBox 30"/>
          <p:cNvSpPr txBox="1">
            <a:spLocks noChangeArrowheads="1"/>
          </p:cNvSpPr>
          <p:nvPr/>
        </p:nvSpPr>
        <p:spPr bwMode="auto">
          <a:xfrm>
            <a:off x="724111" y="1308472"/>
            <a:ext cx="201903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SEATTLE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0" name="Oval 54"/>
          <p:cNvSpPr>
            <a:spLocks noChangeArrowheads="1"/>
          </p:cNvSpPr>
          <p:nvPr/>
        </p:nvSpPr>
        <p:spPr bwMode="auto">
          <a:xfrm>
            <a:off x="5863234" y="2564933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1" name="TextBox 30"/>
          <p:cNvSpPr txBox="1">
            <a:spLocks noChangeArrowheads="1"/>
          </p:cNvSpPr>
          <p:nvPr/>
        </p:nvSpPr>
        <p:spPr bwMode="auto">
          <a:xfrm>
            <a:off x="5343745" y="2366667"/>
            <a:ext cx="15361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MILWAUKEE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4" name="Oval 54"/>
          <p:cNvSpPr>
            <a:spLocks noChangeArrowheads="1"/>
          </p:cNvSpPr>
          <p:nvPr/>
        </p:nvSpPr>
        <p:spPr bwMode="auto">
          <a:xfrm>
            <a:off x="5137944" y="2274425"/>
            <a:ext cx="182562" cy="182563"/>
          </a:xfrm>
          <a:prstGeom prst="ellipse">
            <a:avLst/>
          </a:prstGeom>
          <a:solidFill>
            <a:srgbClr val="00B05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5" name="TextBox 30"/>
          <p:cNvSpPr txBox="1">
            <a:spLocks noChangeArrowheads="1"/>
          </p:cNvSpPr>
          <p:nvPr/>
        </p:nvSpPr>
        <p:spPr bwMode="auto">
          <a:xfrm>
            <a:off x="4038091" y="2236827"/>
            <a:ext cx="13056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MINNEAPOLIS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6" name="Oval 54"/>
          <p:cNvSpPr>
            <a:spLocks noChangeArrowheads="1"/>
          </p:cNvSpPr>
          <p:nvPr/>
        </p:nvSpPr>
        <p:spPr bwMode="auto">
          <a:xfrm>
            <a:off x="7337008" y="3944884"/>
            <a:ext cx="182562" cy="182563"/>
          </a:xfrm>
          <a:prstGeom prst="ellipse">
            <a:avLst/>
          </a:prstGeom>
          <a:solidFill>
            <a:srgbClr val="3366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7" name="TextBox 30"/>
          <p:cNvSpPr txBox="1">
            <a:spLocks noChangeArrowheads="1"/>
          </p:cNvSpPr>
          <p:nvPr/>
        </p:nvSpPr>
        <p:spPr bwMode="auto">
          <a:xfrm>
            <a:off x="7531871" y="3885597"/>
            <a:ext cx="86419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DURHAM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8" name="Oval 54"/>
          <p:cNvSpPr>
            <a:spLocks noChangeArrowheads="1"/>
          </p:cNvSpPr>
          <p:nvPr/>
        </p:nvSpPr>
        <p:spPr bwMode="auto">
          <a:xfrm>
            <a:off x="6981825" y="5246133"/>
            <a:ext cx="182562" cy="182563"/>
          </a:xfrm>
          <a:prstGeom prst="ellipse">
            <a:avLst/>
          </a:prstGeom>
          <a:solidFill>
            <a:srgbClr val="3366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PE">
              <a:solidFill>
                <a:srgbClr val="000000"/>
              </a:solidFill>
              <a:latin typeface="Arial Narrow" pitchFamily="34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99" name="TextBox 30"/>
          <p:cNvSpPr txBox="1">
            <a:spLocks noChangeArrowheads="1"/>
          </p:cNvSpPr>
          <p:nvPr/>
        </p:nvSpPr>
        <p:spPr bwMode="auto">
          <a:xfrm>
            <a:off x="7157761" y="5166759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dirty="0" smtClean="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TALLAHASSEE</a:t>
            </a:r>
            <a:endParaRPr lang="en-US" sz="1100" b="1" dirty="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64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Subtitle 5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457200" y="6355080"/>
            <a:ext cx="77724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Violence Interruption and Reduction Training – Model 101                                                                                                  </a:t>
            </a:r>
            <a:endParaRPr lang="en-US" dirty="0"/>
          </a:p>
        </p:txBody>
      </p:sp>
      <p:pic>
        <p:nvPicPr>
          <p:cNvPr id="5" name="Picture 4" descr="Untitled cop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100"/>
            <a:ext cx="9143391" cy="6071211"/>
          </a:xfrm>
          <a:prstGeom prst="rect">
            <a:avLst/>
          </a:prstGeom>
        </p:spPr>
      </p:pic>
      <p:sp>
        <p:nvSpPr>
          <p:cNvPr id="6" name="TextBox 30"/>
          <p:cNvSpPr txBox="1">
            <a:spLocks noChangeArrowheads="1"/>
          </p:cNvSpPr>
          <p:nvPr/>
        </p:nvSpPr>
        <p:spPr bwMode="auto">
          <a:xfrm>
            <a:off x="2219805" y="2051818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 dirty="0">
                <a:solidFill>
                  <a:srgbClr val="FFFFFF"/>
                </a:solidFill>
              </a:rPr>
              <a:t>CANADA</a:t>
            </a:r>
          </a:p>
        </p:txBody>
      </p:sp>
      <p:sp>
        <p:nvSpPr>
          <p:cNvPr id="7" name="Oval 45"/>
          <p:cNvSpPr>
            <a:spLocks noChangeArrowheads="1"/>
          </p:cNvSpPr>
          <p:nvPr/>
        </p:nvSpPr>
        <p:spPr bwMode="auto">
          <a:xfrm>
            <a:off x="1325563" y="3200400"/>
            <a:ext cx="182562" cy="182563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8" name="Oval 46"/>
          <p:cNvSpPr>
            <a:spLocks noChangeArrowheads="1"/>
          </p:cNvSpPr>
          <p:nvPr/>
        </p:nvSpPr>
        <p:spPr bwMode="auto">
          <a:xfrm>
            <a:off x="3581400" y="4527550"/>
            <a:ext cx="182563" cy="184150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9" name="Oval 47"/>
          <p:cNvSpPr>
            <a:spLocks noChangeArrowheads="1"/>
          </p:cNvSpPr>
          <p:nvPr/>
        </p:nvSpPr>
        <p:spPr bwMode="auto">
          <a:xfrm>
            <a:off x="2514600" y="4114800"/>
            <a:ext cx="182563" cy="182563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0" name="Oval 48"/>
          <p:cNvSpPr>
            <a:spLocks noChangeArrowheads="1"/>
          </p:cNvSpPr>
          <p:nvPr/>
        </p:nvSpPr>
        <p:spPr bwMode="auto">
          <a:xfrm>
            <a:off x="6400800" y="5562600"/>
            <a:ext cx="182563" cy="182563"/>
          </a:xfrm>
          <a:prstGeom prst="ellipse">
            <a:avLst/>
          </a:prstGeom>
          <a:solidFill>
            <a:srgbClr val="FAC012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1" name="Oval 49"/>
          <p:cNvSpPr>
            <a:spLocks noChangeArrowheads="1"/>
          </p:cNvSpPr>
          <p:nvPr/>
        </p:nvSpPr>
        <p:spPr bwMode="auto">
          <a:xfrm>
            <a:off x="7010400" y="4287838"/>
            <a:ext cx="182563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2" name="Oval 53"/>
          <p:cNvSpPr>
            <a:spLocks noChangeArrowheads="1"/>
          </p:cNvSpPr>
          <p:nvPr/>
        </p:nvSpPr>
        <p:spPr bwMode="auto">
          <a:xfrm>
            <a:off x="7261225" y="2925763"/>
            <a:ext cx="184150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3" name="Oval 54"/>
          <p:cNvSpPr>
            <a:spLocks noChangeArrowheads="1"/>
          </p:cNvSpPr>
          <p:nvPr/>
        </p:nvSpPr>
        <p:spPr bwMode="auto">
          <a:xfrm>
            <a:off x="5334000" y="1951038"/>
            <a:ext cx="182563" cy="182562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4" name="Oval 55"/>
          <p:cNvSpPr>
            <a:spLocks noChangeArrowheads="1"/>
          </p:cNvSpPr>
          <p:nvPr/>
        </p:nvSpPr>
        <p:spPr bwMode="auto">
          <a:xfrm>
            <a:off x="2332038" y="3581400"/>
            <a:ext cx="182562" cy="182563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5" name="Oval 57"/>
          <p:cNvSpPr>
            <a:spLocks noChangeArrowheads="1"/>
          </p:cNvSpPr>
          <p:nvPr/>
        </p:nvSpPr>
        <p:spPr bwMode="auto">
          <a:xfrm>
            <a:off x="3001963" y="3862388"/>
            <a:ext cx="182562" cy="184150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6" name="TextBox 58"/>
          <p:cNvSpPr txBox="1">
            <a:spLocks noChangeArrowheads="1"/>
          </p:cNvSpPr>
          <p:nvPr/>
        </p:nvSpPr>
        <p:spPr bwMode="auto">
          <a:xfrm>
            <a:off x="471810" y="3158693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100" b="1" dirty="0">
                <a:solidFill>
                  <a:srgbClr val="FFFFFF"/>
                </a:solidFill>
              </a:rPr>
              <a:t>MEXICO</a:t>
            </a:r>
          </a:p>
        </p:txBody>
      </p:sp>
      <p:sp>
        <p:nvSpPr>
          <p:cNvPr id="17" name="TextBox 60"/>
          <p:cNvSpPr txBox="1">
            <a:spLocks noChangeArrowheads="1"/>
          </p:cNvSpPr>
          <p:nvPr/>
        </p:nvSpPr>
        <p:spPr bwMode="auto">
          <a:xfrm>
            <a:off x="3048000" y="4711700"/>
            <a:ext cx="9144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100" b="1">
                <a:solidFill>
                  <a:srgbClr val="FFFFFF"/>
                </a:solidFill>
              </a:rPr>
              <a:t>BRAZIL</a:t>
            </a:r>
          </a:p>
        </p:txBody>
      </p:sp>
      <p:sp>
        <p:nvSpPr>
          <p:cNvPr id="18" name="TextBox 61"/>
          <p:cNvSpPr txBox="1">
            <a:spLocks noChangeArrowheads="1"/>
          </p:cNvSpPr>
          <p:nvPr/>
        </p:nvSpPr>
        <p:spPr bwMode="auto">
          <a:xfrm>
            <a:off x="3127375" y="3836988"/>
            <a:ext cx="9144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solidFill>
                  <a:srgbClr val="FFFFFF"/>
                </a:solidFill>
              </a:rPr>
              <a:t>TRINIDAD</a:t>
            </a:r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1447800" y="4075113"/>
            <a:ext cx="10668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100" b="1" dirty="0">
                <a:solidFill>
                  <a:srgbClr val="FFFFFF"/>
                </a:solidFill>
              </a:rPr>
              <a:t>COLOMBIA</a:t>
            </a:r>
          </a:p>
        </p:txBody>
      </p:sp>
      <p:sp>
        <p:nvSpPr>
          <p:cNvPr id="20" name="TextBox 63"/>
          <p:cNvSpPr txBox="1">
            <a:spLocks noChangeArrowheads="1"/>
          </p:cNvSpPr>
          <p:nvPr/>
        </p:nvSpPr>
        <p:spPr bwMode="auto">
          <a:xfrm>
            <a:off x="6399213" y="5799138"/>
            <a:ext cx="73818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solidFill>
                  <a:srgbClr val="FFFFFF"/>
                </a:solidFill>
              </a:rPr>
              <a:t>SOUTH AFRICA</a:t>
            </a:r>
          </a:p>
        </p:txBody>
      </p:sp>
      <p:sp>
        <p:nvSpPr>
          <p:cNvPr id="21" name="TextBox 65"/>
          <p:cNvSpPr txBox="1">
            <a:spLocks noChangeArrowheads="1"/>
          </p:cNvSpPr>
          <p:nvPr/>
        </p:nvSpPr>
        <p:spPr bwMode="auto">
          <a:xfrm>
            <a:off x="7225233" y="4265613"/>
            <a:ext cx="78642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FFFFFF"/>
                </a:solidFill>
              </a:rPr>
              <a:t>KENYA</a:t>
            </a:r>
          </a:p>
        </p:txBody>
      </p:sp>
      <p:sp>
        <p:nvSpPr>
          <p:cNvPr id="22" name="TextBox 67"/>
          <p:cNvSpPr txBox="1">
            <a:spLocks noChangeArrowheads="1"/>
          </p:cNvSpPr>
          <p:nvPr/>
        </p:nvSpPr>
        <p:spPr bwMode="auto">
          <a:xfrm>
            <a:off x="7409066" y="2920397"/>
            <a:ext cx="6858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 dirty="0">
                <a:solidFill>
                  <a:srgbClr val="FFFFFF"/>
                </a:solidFill>
              </a:rPr>
              <a:t>IRAQ</a:t>
            </a:r>
          </a:p>
        </p:txBody>
      </p:sp>
      <p:sp>
        <p:nvSpPr>
          <p:cNvPr id="23" name="TextBox 68"/>
          <p:cNvSpPr txBox="1">
            <a:spLocks noChangeArrowheads="1"/>
          </p:cNvSpPr>
          <p:nvPr/>
        </p:nvSpPr>
        <p:spPr bwMode="auto">
          <a:xfrm>
            <a:off x="4343400" y="2041525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100" b="1">
                <a:solidFill>
                  <a:srgbClr val="FFFFFF"/>
                </a:solidFill>
              </a:rPr>
              <a:t>ENGLAND</a:t>
            </a:r>
          </a:p>
        </p:txBody>
      </p:sp>
      <p:sp>
        <p:nvSpPr>
          <p:cNvPr id="24" name="TextBox 69"/>
          <p:cNvSpPr txBox="1">
            <a:spLocks noChangeArrowheads="1"/>
          </p:cNvSpPr>
          <p:nvPr/>
        </p:nvSpPr>
        <p:spPr bwMode="auto">
          <a:xfrm>
            <a:off x="2102201" y="3372023"/>
            <a:ext cx="9144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 dirty="0">
                <a:solidFill>
                  <a:srgbClr val="FFFFFF"/>
                </a:solidFill>
              </a:rPr>
              <a:t>JAMAICA</a:t>
            </a:r>
          </a:p>
        </p:txBody>
      </p:sp>
      <p:sp>
        <p:nvSpPr>
          <p:cNvPr id="25" name="TextBox 70"/>
          <p:cNvSpPr txBox="1">
            <a:spLocks noChangeArrowheads="1"/>
          </p:cNvSpPr>
          <p:nvPr/>
        </p:nvSpPr>
        <p:spPr bwMode="auto">
          <a:xfrm>
            <a:off x="2979738" y="3532188"/>
            <a:ext cx="13858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>
                <a:solidFill>
                  <a:srgbClr val="FFFFFF"/>
                </a:solidFill>
              </a:rPr>
              <a:t>PUERTO RICO</a:t>
            </a:r>
          </a:p>
        </p:txBody>
      </p:sp>
      <p:sp>
        <p:nvSpPr>
          <p:cNvPr id="26" name="TextBox 71"/>
          <p:cNvSpPr txBox="1">
            <a:spLocks noChangeArrowheads="1"/>
          </p:cNvSpPr>
          <p:nvPr/>
        </p:nvSpPr>
        <p:spPr bwMode="auto">
          <a:xfrm>
            <a:off x="6927850" y="1695450"/>
            <a:ext cx="1033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 dirty="0">
                <a:solidFill>
                  <a:srgbClr val="FFFFFF"/>
                </a:solidFill>
              </a:rPr>
              <a:t>ISRAEL/</a:t>
            </a:r>
            <a:br>
              <a:rPr lang="en-US" sz="1100" b="1" dirty="0">
                <a:solidFill>
                  <a:srgbClr val="FFFFFF"/>
                </a:solidFill>
              </a:rPr>
            </a:br>
            <a:r>
              <a:rPr lang="en-US" sz="1100" b="1" dirty="0" smtClean="0">
                <a:solidFill>
                  <a:srgbClr val="FFFFFF"/>
                </a:solidFill>
              </a:rPr>
              <a:t>WEST BANK</a:t>
            </a:r>
            <a:endParaRPr lang="en-US" sz="1100" b="1" dirty="0">
              <a:solidFill>
                <a:srgbClr val="FFFFFF"/>
              </a:solidFill>
            </a:endParaRPr>
          </a:p>
        </p:txBody>
      </p:sp>
      <p:grpSp>
        <p:nvGrpSpPr>
          <p:cNvPr id="27" name="Group 84"/>
          <p:cNvGrpSpPr>
            <a:grpSpLocks/>
          </p:cNvGrpSpPr>
          <p:nvPr/>
        </p:nvGrpSpPr>
        <p:grpSpPr bwMode="auto">
          <a:xfrm>
            <a:off x="6873875" y="2109788"/>
            <a:ext cx="373063" cy="977900"/>
            <a:chOff x="6873240" y="2109341"/>
            <a:chExt cx="373380" cy="977711"/>
          </a:xfrm>
        </p:grpSpPr>
        <p:sp>
          <p:nvSpPr>
            <p:cNvPr id="28" name="Oval 51"/>
            <p:cNvSpPr>
              <a:spLocks noChangeArrowheads="1"/>
            </p:cNvSpPr>
            <p:nvPr/>
          </p:nvSpPr>
          <p:spPr bwMode="auto">
            <a:xfrm>
              <a:off x="6873240" y="2904172"/>
              <a:ext cx="182880" cy="182880"/>
            </a:xfrm>
            <a:prstGeom prst="ellipse">
              <a:avLst/>
            </a:prstGeom>
            <a:solidFill>
              <a:srgbClr val="1D9EFF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s-PE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cxnSp>
          <p:nvCxnSpPr>
            <p:cNvPr id="29" name="Straight Connector 75"/>
            <p:cNvCxnSpPr>
              <a:cxnSpLocks noChangeShapeType="1"/>
              <a:endCxn id="28" idx="4"/>
            </p:cNvCxnSpPr>
            <p:nvPr/>
          </p:nvCxnSpPr>
          <p:spPr bwMode="auto">
            <a:xfrm flipH="1">
              <a:off x="6964680" y="2109341"/>
              <a:ext cx="281940" cy="977711"/>
            </a:xfrm>
            <a:prstGeom prst="line">
              <a:avLst/>
            </a:prstGeom>
            <a:noFill/>
            <a:ln w="38100" algn="ctr">
              <a:solidFill>
                <a:srgbClr val="1D9EFF"/>
              </a:solidFill>
              <a:round/>
              <a:headEnd/>
              <a:tailEnd/>
            </a:ln>
          </p:spPr>
        </p:cxnSp>
      </p:grpSp>
      <p:sp>
        <p:nvSpPr>
          <p:cNvPr id="30" name="TextBox 39"/>
          <p:cNvSpPr txBox="1">
            <a:spLocks noChangeArrowheads="1"/>
          </p:cNvSpPr>
          <p:nvPr/>
        </p:nvSpPr>
        <p:spPr bwMode="auto">
          <a:xfrm>
            <a:off x="1938522" y="3684293"/>
            <a:ext cx="10668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100" b="1" dirty="0">
                <a:solidFill>
                  <a:srgbClr val="FFFFFF"/>
                </a:solidFill>
              </a:rPr>
              <a:t>HONDURAS</a:t>
            </a:r>
          </a:p>
        </p:txBody>
      </p:sp>
      <p:sp>
        <p:nvSpPr>
          <p:cNvPr id="31" name="TextBox 62"/>
          <p:cNvSpPr txBox="1">
            <a:spLocks noChangeArrowheads="1"/>
          </p:cNvSpPr>
          <p:nvPr/>
        </p:nvSpPr>
        <p:spPr bwMode="auto">
          <a:xfrm>
            <a:off x="6952273" y="2725594"/>
            <a:ext cx="9747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100" b="1" dirty="0">
                <a:solidFill>
                  <a:srgbClr val="FFFFFF"/>
                </a:solidFill>
              </a:rPr>
              <a:t>SYRIA</a:t>
            </a:r>
          </a:p>
        </p:txBody>
      </p:sp>
      <p:sp>
        <p:nvSpPr>
          <p:cNvPr id="32" name="Oval 57"/>
          <p:cNvSpPr>
            <a:spLocks noChangeArrowheads="1"/>
          </p:cNvSpPr>
          <p:nvPr/>
        </p:nvSpPr>
        <p:spPr bwMode="auto">
          <a:xfrm>
            <a:off x="1981200" y="3625850"/>
            <a:ext cx="182562" cy="184150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3" name="Oval 57"/>
          <p:cNvSpPr>
            <a:spLocks noChangeArrowheads="1"/>
          </p:cNvSpPr>
          <p:nvPr/>
        </p:nvSpPr>
        <p:spPr bwMode="auto">
          <a:xfrm>
            <a:off x="2865438" y="3581400"/>
            <a:ext cx="182562" cy="184150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4" name="TextBox 39"/>
          <p:cNvSpPr txBox="1">
            <a:spLocks noChangeArrowheads="1"/>
          </p:cNvSpPr>
          <p:nvPr/>
        </p:nvSpPr>
        <p:spPr bwMode="auto">
          <a:xfrm>
            <a:off x="590153" y="2638875"/>
            <a:ext cx="144218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100" b="1" dirty="0">
                <a:solidFill>
                  <a:srgbClr val="FFFFFF"/>
                </a:solidFill>
              </a:rPr>
              <a:t>UNITED </a:t>
            </a:r>
            <a:r>
              <a:rPr lang="en-US" sz="1100" b="1" dirty="0" smtClean="0">
                <a:solidFill>
                  <a:srgbClr val="FFFFFF"/>
                </a:solidFill>
              </a:rPr>
              <a:t>STATES</a:t>
            </a:r>
            <a:endParaRPr lang="en-US" sz="1100" b="1" dirty="0">
              <a:solidFill>
                <a:srgbClr val="FFFFFF"/>
              </a:solidFill>
            </a:endParaRPr>
          </a:p>
        </p:txBody>
      </p:sp>
      <p:sp>
        <p:nvSpPr>
          <p:cNvPr id="35" name="Oval 77"/>
          <p:cNvSpPr>
            <a:spLocks noChangeArrowheads="1"/>
          </p:cNvSpPr>
          <p:nvPr/>
        </p:nvSpPr>
        <p:spPr bwMode="auto">
          <a:xfrm>
            <a:off x="159083" y="5953202"/>
            <a:ext cx="182909" cy="182934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6" name="Oval 78"/>
          <p:cNvSpPr>
            <a:spLocks noChangeArrowheads="1"/>
          </p:cNvSpPr>
          <p:nvPr/>
        </p:nvSpPr>
        <p:spPr bwMode="auto">
          <a:xfrm>
            <a:off x="163509" y="6287598"/>
            <a:ext cx="182909" cy="182934"/>
          </a:xfrm>
          <a:prstGeom prst="ellipse">
            <a:avLst/>
          </a:prstGeom>
          <a:solidFill>
            <a:srgbClr val="0070C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7" name="Oval 57"/>
          <p:cNvSpPr>
            <a:spLocks noChangeArrowheads="1"/>
          </p:cNvSpPr>
          <p:nvPr/>
        </p:nvSpPr>
        <p:spPr bwMode="auto">
          <a:xfrm>
            <a:off x="1930404" y="2677605"/>
            <a:ext cx="182562" cy="184150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8" name="TextBox 39"/>
          <p:cNvSpPr txBox="1">
            <a:spLocks noChangeArrowheads="1"/>
          </p:cNvSpPr>
          <p:nvPr/>
        </p:nvSpPr>
        <p:spPr bwMode="auto">
          <a:xfrm>
            <a:off x="762000" y="3485282"/>
            <a:ext cx="116439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100" b="1" dirty="0" smtClean="0">
                <a:solidFill>
                  <a:srgbClr val="FFFFFF"/>
                </a:solidFill>
              </a:rPr>
              <a:t>GUATEMALA</a:t>
            </a:r>
            <a:endParaRPr lang="en-US" sz="1100" b="1" dirty="0">
              <a:solidFill>
                <a:srgbClr val="FFFFFF"/>
              </a:solidFill>
            </a:endParaRPr>
          </a:p>
        </p:txBody>
      </p:sp>
      <p:sp>
        <p:nvSpPr>
          <p:cNvPr id="39" name="Oval 55"/>
          <p:cNvSpPr>
            <a:spLocks noChangeArrowheads="1"/>
          </p:cNvSpPr>
          <p:nvPr/>
        </p:nvSpPr>
        <p:spPr bwMode="auto">
          <a:xfrm>
            <a:off x="1822796" y="3598336"/>
            <a:ext cx="182562" cy="182563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27040" y="5935989"/>
            <a:ext cx="2524418" cy="863885"/>
            <a:chOff x="127040" y="5935989"/>
            <a:chExt cx="2524418" cy="863885"/>
          </a:xfrm>
        </p:grpSpPr>
        <p:grpSp>
          <p:nvGrpSpPr>
            <p:cNvPr id="41" name="Group 81"/>
            <p:cNvGrpSpPr>
              <a:grpSpLocks/>
            </p:cNvGrpSpPr>
            <p:nvPr/>
          </p:nvGrpSpPr>
          <p:grpSpPr bwMode="auto">
            <a:xfrm>
              <a:off x="354776" y="5935989"/>
              <a:ext cx="2296682" cy="571500"/>
              <a:chOff x="442452" y="5316792"/>
              <a:chExt cx="2296323" cy="571330"/>
            </a:xfrm>
          </p:grpSpPr>
          <p:sp>
            <p:nvSpPr>
              <p:cNvPr id="43" name="TextBox 79"/>
              <p:cNvSpPr txBox="1">
                <a:spLocks noChangeArrowheads="1"/>
              </p:cNvSpPr>
              <p:nvPr/>
            </p:nvSpPr>
            <p:spPr bwMode="auto">
              <a:xfrm>
                <a:off x="457200" y="5316792"/>
                <a:ext cx="228157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100" b="1" dirty="0">
                    <a:solidFill>
                      <a:srgbClr val="FFFFFF"/>
                    </a:solidFill>
                  </a:rPr>
                  <a:t>ADAPTATION PARTNERS</a:t>
                </a:r>
              </a:p>
            </p:txBody>
          </p:sp>
          <p:sp>
            <p:nvSpPr>
              <p:cNvPr id="44" name="TextBox 80"/>
              <p:cNvSpPr txBox="1">
                <a:spLocks noChangeArrowheads="1"/>
              </p:cNvSpPr>
              <p:nvPr/>
            </p:nvSpPr>
            <p:spPr bwMode="auto">
              <a:xfrm>
                <a:off x="442452" y="5626512"/>
                <a:ext cx="228157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100" b="1" dirty="0">
                    <a:solidFill>
                      <a:srgbClr val="FFFFFF"/>
                    </a:solidFill>
                  </a:rPr>
                  <a:t>EXPLORING PARTNERSHIPS</a:t>
                </a:r>
              </a:p>
            </p:txBody>
          </p:sp>
        </p:grpSp>
        <p:sp>
          <p:nvSpPr>
            <p:cNvPr id="42" name="TextBox 62"/>
            <p:cNvSpPr txBox="1">
              <a:spLocks noChangeArrowheads="1"/>
            </p:cNvSpPr>
            <p:nvPr/>
          </p:nvSpPr>
          <p:spPr bwMode="auto">
            <a:xfrm>
              <a:off x="127040" y="6538264"/>
              <a:ext cx="1642516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US" sz="1100" b="1" dirty="0" smtClean="0">
                  <a:solidFill>
                    <a:srgbClr val="FFFFFF"/>
                  </a:solidFill>
                </a:rPr>
                <a:t>PAST PROGRAMS</a:t>
              </a:r>
              <a:endParaRPr lang="en-US" sz="11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Oval 57"/>
          <p:cNvSpPr>
            <a:spLocks noChangeArrowheads="1"/>
          </p:cNvSpPr>
          <p:nvPr/>
        </p:nvSpPr>
        <p:spPr bwMode="auto">
          <a:xfrm>
            <a:off x="171254" y="6575931"/>
            <a:ext cx="182562" cy="184150"/>
          </a:xfrm>
          <a:prstGeom prst="ellipse">
            <a:avLst/>
          </a:prstGeom>
          <a:solidFill>
            <a:srgbClr val="FF6600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46" name="Oval 57"/>
          <p:cNvSpPr>
            <a:spLocks noChangeArrowheads="1"/>
          </p:cNvSpPr>
          <p:nvPr/>
        </p:nvSpPr>
        <p:spPr bwMode="auto">
          <a:xfrm>
            <a:off x="2082804" y="2044541"/>
            <a:ext cx="182562" cy="184150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225233" y="2725594"/>
            <a:ext cx="220142" cy="187942"/>
            <a:chOff x="6076892" y="3649046"/>
            <a:chExt cx="220142" cy="187942"/>
          </a:xfrm>
        </p:grpSpPr>
        <p:sp>
          <p:nvSpPr>
            <p:cNvPr id="48" name="Oval 46"/>
            <p:cNvSpPr>
              <a:spLocks noChangeArrowheads="1"/>
            </p:cNvSpPr>
            <p:nvPr/>
          </p:nvSpPr>
          <p:spPr bwMode="auto">
            <a:xfrm>
              <a:off x="6076892" y="3652838"/>
              <a:ext cx="182563" cy="184150"/>
            </a:xfrm>
            <a:prstGeom prst="ellipse">
              <a:avLst/>
            </a:prstGeom>
            <a:solidFill>
              <a:srgbClr val="1D9EFF"/>
            </a:solidFill>
            <a:ln w="9525" algn="ctr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s-PE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49" name="Chord 48"/>
            <p:cNvSpPr/>
            <p:nvPr/>
          </p:nvSpPr>
          <p:spPr bwMode="auto">
            <a:xfrm>
              <a:off x="6076892" y="3649046"/>
              <a:ext cx="220142" cy="187942"/>
            </a:xfrm>
            <a:prstGeom prst="chord">
              <a:avLst>
                <a:gd name="adj1" fmla="val 5683884"/>
                <a:gd name="adj2" fmla="val 16200000"/>
              </a:avLst>
            </a:prstGeom>
            <a:solidFill>
              <a:srgbClr val="FF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</p:grpSp>
      <p:sp>
        <p:nvSpPr>
          <p:cNvPr id="50" name="TextBox 39"/>
          <p:cNvSpPr txBox="1">
            <a:spLocks noChangeArrowheads="1"/>
          </p:cNvSpPr>
          <p:nvPr/>
        </p:nvSpPr>
        <p:spPr bwMode="auto">
          <a:xfrm>
            <a:off x="522460" y="3736590"/>
            <a:ext cx="14075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100" b="1" dirty="0" smtClean="0">
                <a:solidFill>
                  <a:srgbClr val="FFFFFF"/>
                </a:solidFill>
              </a:rPr>
              <a:t>EL SALVADOR</a:t>
            </a:r>
            <a:endParaRPr lang="en-US" sz="1100" b="1" dirty="0">
              <a:solidFill>
                <a:srgbClr val="FFFFFF"/>
              </a:solidFill>
            </a:endParaRPr>
          </a:p>
        </p:txBody>
      </p:sp>
      <p:sp>
        <p:nvSpPr>
          <p:cNvPr id="51" name="Oval 55"/>
          <p:cNvSpPr>
            <a:spLocks noChangeArrowheads="1"/>
          </p:cNvSpPr>
          <p:nvPr/>
        </p:nvSpPr>
        <p:spPr bwMode="auto">
          <a:xfrm>
            <a:off x="1849772" y="3750736"/>
            <a:ext cx="182562" cy="182563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2" name="Oval 46"/>
          <p:cNvSpPr>
            <a:spLocks noChangeArrowheads="1"/>
          </p:cNvSpPr>
          <p:nvPr/>
        </p:nvSpPr>
        <p:spPr bwMode="auto">
          <a:xfrm>
            <a:off x="6630130" y="3182335"/>
            <a:ext cx="182563" cy="184150"/>
          </a:xfrm>
          <a:prstGeom prst="ellipse">
            <a:avLst/>
          </a:prstGeom>
          <a:solidFill>
            <a:srgbClr val="1D9EF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3" name="TextBox 67"/>
          <p:cNvSpPr txBox="1">
            <a:spLocks noChangeArrowheads="1"/>
          </p:cNvSpPr>
          <p:nvPr/>
        </p:nvSpPr>
        <p:spPr bwMode="auto">
          <a:xfrm>
            <a:off x="6126893" y="2985253"/>
            <a:ext cx="6858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b="1" dirty="0" smtClean="0">
                <a:solidFill>
                  <a:srgbClr val="FFFFFF"/>
                </a:solidFill>
              </a:rPr>
              <a:t>EGYPT</a:t>
            </a:r>
            <a:endParaRPr lang="en-US" sz="1100" b="1" dirty="0">
              <a:solidFill>
                <a:srgbClr val="FFFFFF"/>
              </a:solidFill>
            </a:endParaRPr>
          </a:p>
        </p:txBody>
      </p:sp>
      <p:sp>
        <p:nvSpPr>
          <p:cNvPr id="54" name="Rectangle 1"/>
          <p:cNvSpPr>
            <a:spLocks noChangeArrowheads="1"/>
          </p:cNvSpPr>
          <p:nvPr/>
        </p:nvSpPr>
        <p:spPr bwMode="auto">
          <a:xfrm>
            <a:off x="36947" y="56891"/>
            <a:ext cx="90941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Arial Narrow"/>
              </a:rPr>
              <a:t>CURE</a:t>
            </a:r>
            <a:r>
              <a:rPr lang="en-US" sz="4000" dirty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  <a:t> VIOLENCE </a:t>
            </a:r>
            <a:r>
              <a:rPr lang="en-US" sz="4000" dirty="0" smtClean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  <a:t>INTERNATIONAL PARTNERS</a:t>
            </a:r>
            <a:r>
              <a:rPr lang="en-US" sz="4000" dirty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  <a:t/>
            </a:r>
            <a:br>
              <a:rPr lang="en-US" sz="4000" dirty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</a:br>
            <a:r>
              <a:rPr lang="en-US" sz="4000" dirty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  <a:t/>
            </a:r>
            <a:br>
              <a:rPr lang="en-US" sz="4000" dirty="0">
                <a:solidFill>
                  <a:srgbClr val="FFFFFF"/>
                </a:solidFill>
                <a:latin typeface="+mj-lt"/>
                <a:ea typeface="ＭＳ Ｐゴシック" pitchFamily="34" charset="-128"/>
                <a:cs typeface="Arial Narrow"/>
              </a:rPr>
            </a:br>
            <a:endParaRPr lang="en-US" sz="4000" dirty="0">
              <a:solidFill>
                <a:srgbClr val="FFFFFF"/>
              </a:solidFill>
              <a:latin typeface="+mj-lt"/>
              <a:ea typeface="ＭＳ Ｐゴシック" pitchFamily="34" charset="-128"/>
              <a:cs typeface="Arial Narrow"/>
            </a:endParaRPr>
          </a:p>
        </p:txBody>
      </p:sp>
      <p:sp>
        <p:nvSpPr>
          <p:cNvPr id="57" name="Oval 77"/>
          <p:cNvSpPr>
            <a:spLocks noChangeArrowheads="1"/>
          </p:cNvSpPr>
          <p:nvPr/>
        </p:nvSpPr>
        <p:spPr bwMode="auto">
          <a:xfrm>
            <a:off x="1312833" y="3222654"/>
            <a:ext cx="182909" cy="182934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8" name="Oval 77"/>
          <p:cNvSpPr>
            <a:spLocks noChangeArrowheads="1"/>
          </p:cNvSpPr>
          <p:nvPr/>
        </p:nvSpPr>
        <p:spPr bwMode="auto">
          <a:xfrm>
            <a:off x="1849772" y="3736590"/>
            <a:ext cx="182909" cy="182934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9" name="Oval 77"/>
          <p:cNvSpPr>
            <a:spLocks noChangeArrowheads="1"/>
          </p:cNvSpPr>
          <p:nvPr/>
        </p:nvSpPr>
        <p:spPr bwMode="auto">
          <a:xfrm>
            <a:off x="2332038" y="3592826"/>
            <a:ext cx="182909" cy="182934"/>
          </a:xfrm>
          <a:prstGeom prst="ellipse">
            <a:avLst/>
          </a:prstGeom>
          <a:solidFill>
            <a:srgbClr val="FAB71F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s-PE">
              <a:solidFill>
                <a:srgbClr val="00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676570"/>
      </p:ext>
    </p:extLst>
  </p:cSld>
  <p:clrMapOvr>
    <a:masterClrMapping/>
  </p:clrMapOvr>
  <p:transition spd="med" advClick="0" advTm="2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itle 2"/>
          <p:cNvSpPr>
            <a:spLocks noGrp="1"/>
          </p:cNvSpPr>
          <p:nvPr>
            <p:ph type="title" idx="4294967295"/>
          </p:nvPr>
        </p:nvSpPr>
        <p:spPr bwMode="auto">
          <a:xfrm>
            <a:off x="152400" y="1676400"/>
            <a:ext cx="8915400" cy="1219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s-PE" sz="8000" dirty="0" smtClean="0">
                <a:solidFill>
                  <a:schemeClr val="bg1"/>
                </a:solidFill>
                <a:latin typeface="Franklin Gothic Demi" pitchFamily="34" charset="0"/>
              </a:rPr>
              <a:t>IN</a:t>
            </a:r>
            <a:r>
              <a:rPr lang="en-US" sz="8000" dirty="0" smtClean="0">
                <a:solidFill>
                  <a:schemeClr val="bg1"/>
                </a:solidFill>
                <a:latin typeface="Franklin Gothic Demi" pitchFamily="34" charset="0"/>
              </a:rPr>
              <a:t>DEPENDENT</a:t>
            </a:r>
            <a:br>
              <a:rPr lang="en-US" sz="8000" dirty="0" smtClean="0">
                <a:solidFill>
                  <a:schemeClr val="bg1"/>
                </a:solidFill>
                <a:latin typeface="Franklin Gothic Demi" pitchFamily="34" charset="0"/>
              </a:rPr>
            </a:br>
            <a:r>
              <a:rPr lang="en-US" sz="8000" dirty="0">
                <a:solidFill>
                  <a:srgbClr val="64CDFC"/>
                </a:solidFill>
                <a:latin typeface="Franklin Gothic Demi" pitchFamily="34" charset="0"/>
              </a:rPr>
              <a:t>EVALUATIONS</a:t>
            </a:r>
            <a:br>
              <a:rPr lang="en-US" sz="8000" dirty="0">
                <a:solidFill>
                  <a:srgbClr val="64CDFC"/>
                </a:solidFill>
                <a:latin typeface="Franklin Gothic Demi" pitchFamily="34" charset="0"/>
              </a:rPr>
            </a:br>
            <a:r>
              <a:rPr lang="en-US" sz="8000" dirty="0" smtClean="0">
                <a:solidFill>
                  <a:schemeClr val="bg1"/>
                </a:solidFill>
                <a:latin typeface="Franklin Gothic Demi" pitchFamily="34" charset="0"/>
              </a:rPr>
              <a:t> </a:t>
            </a:r>
            <a:endParaRPr lang="es-PE" sz="8000" dirty="0" smtClean="0">
              <a:solidFill>
                <a:srgbClr val="64CDFC"/>
              </a:solidFill>
              <a:latin typeface="Franklin Gothic Demi" pitchFamily="34" charset="0"/>
            </a:endParaRPr>
          </a:p>
        </p:txBody>
      </p:sp>
      <p:pic>
        <p:nvPicPr>
          <p:cNvPr id="4" name="Picture 6" descr="logo-primary.png"/>
          <p:cNvPicPr>
            <a:picLocks noChangeAspect="1"/>
          </p:cNvPicPr>
          <p:nvPr/>
        </p:nvPicPr>
        <p:blipFill>
          <a:blip r:embed="rId3" cstate="print">
            <a:alphaModFix amt="25000"/>
          </a:blip>
          <a:srcRect/>
          <a:stretch>
            <a:fillRect/>
          </a:stretch>
        </p:blipFill>
        <p:spPr bwMode="auto">
          <a:xfrm>
            <a:off x="8364992" y="5992532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997774"/>
      </p:ext>
    </p:extLst>
  </p:cSld>
  <p:clrMapOvr>
    <a:masterClrMapping/>
  </p:clrMapOvr>
  <p:transition spd="med" advClick="0" advTm="2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9238" tIns="34619" rIns="69238" bIns="34619"/>
          <a:lstStyle/>
          <a:p>
            <a:r>
              <a:rPr lang="en-US" dirty="0" smtClean="0"/>
              <a:t>arrows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69238" tIns="34619" rIns="69238" bIns="34619"/>
          <a:lstStyle/>
          <a:p>
            <a:endParaRPr lang="en-US" dirty="0"/>
          </a:p>
        </p:txBody>
      </p:sp>
      <p:pic>
        <p:nvPicPr>
          <p:cNvPr id="4" name="Picture 2" descr="http://farm4.staticflickr.com/3436/3195688409_44b460d115_b.jpg"/>
          <p:cNvPicPr>
            <a:picLocks noChangeAspect="1" noChangeArrowheads="1"/>
          </p:cNvPicPr>
          <p:nvPr/>
        </p:nvPicPr>
        <p:blipFill>
          <a:blip r:embed="rId3"/>
          <a:srcRect l="25000"/>
          <a:stretch>
            <a:fillRect/>
          </a:stretch>
        </p:blipFill>
        <p:spPr bwMode="auto">
          <a:xfrm>
            <a:off x="0" y="-43342"/>
            <a:ext cx="2945059" cy="688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own Arrow 7"/>
          <p:cNvSpPr/>
          <p:nvPr/>
        </p:nvSpPr>
        <p:spPr>
          <a:xfrm>
            <a:off x="1" y="1"/>
            <a:ext cx="2656115" cy="6842077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6431" y="5602655"/>
            <a:ext cx="1907263" cy="46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Rockwell" pitchFamily="18" charset="0"/>
              </a:rPr>
              <a:t>41% - 73%</a:t>
            </a:r>
            <a:endParaRPr lang="en-GB" sz="24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1" y="3549531"/>
            <a:ext cx="1295401" cy="132343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  <a:cs typeface="Arial" pitchFamily="34" charset="0"/>
              </a:rPr>
              <a:t>Chicago</a:t>
            </a:r>
          </a:p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  <a:cs typeface="Arial" pitchFamily="34" charset="0"/>
              </a:rPr>
              <a:t>Shootings</a:t>
            </a:r>
          </a:p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  <a:cs typeface="Arial" pitchFamily="34" charset="0"/>
              </a:rPr>
              <a:t>and</a:t>
            </a:r>
          </a:p>
          <a:p>
            <a:pPr algn="ctr"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  <a:cs typeface="Arial" pitchFamily="34" charset="0"/>
              </a:rPr>
              <a:t>Killings</a:t>
            </a:r>
            <a:endParaRPr lang="en-US" sz="2400" b="1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7" name="Picture 6" descr="DOJ-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" y="465137"/>
            <a:ext cx="1295401" cy="130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farm4.staticflickr.com/3070/2823624390_303af94a31_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5059" y="-15923"/>
            <a:ext cx="3207833" cy="687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own Arrow 9"/>
          <p:cNvSpPr/>
          <p:nvPr/>
        </p:nvSpPr>
        <p:spPr>
          <a:xfrm>
            <a:off x="2916118" y="15923"/>
            <a:ext cx="3200400" cy="6858000"/>
          </a:xfrm>
          <a:prstGeom prst="downArrow">
            <a:avLst/>
          </a:prstGeom>
          <a:solidFill>
            <a:srgbClr val="0C23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011368" y="5110213"/>
            <a:ext cx="3105151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5600" b="1" dirty="0">
                <a:solidFill>
                  <a:srgbClr val="C00000"/>
                </a:solidFill>
                <a:latin typeface="Rockwell" pitchFamily="18" charset="0"/>
              </a:rPr>
              <a:t>-56%</a:t>
            </a:r>
            <a:endParaRPr lang="en-GB" sz="56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14833" y="4120814"/>
            <a:ext cx="2002971" cy="83099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  <a:latin typeface="Arial" charset="0"/>
              </a:rPr>
              <a:t>Baltimore</a:t>
            </a:r>
          </a:p>
          <a:p>
            <a:pPr algn="ctr"/>
            <a:r>
              <a:rPr lang="en-US" sz="2400" b="1" dirty="0">
                <a:solidFill>
                  <a:prstClr val="white"/>
                </a:solidFill>
                <a:latin typeface="Arial" charset="0"/>
              </a:rPr>
              <a:t>Killings</a:t>
            </a:r>
            <a:endParaRPr lang="en-GB" sz="2400" b="1" dirty="0">
              <a:solidFill>
                <a:prstClr val="white"/>
              </a:solidFill>
              <a:latin typeface="Arial" charset="0"/>
            </a:endParaRPr>
          </a:p>
        </p:txBody>
      </p:sp>
      <p:pic>
        <p:nvPicPr>
          <p:cNvPr id="13" name="Picture 12" descr="John-Hopkins-university-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21661" y="1514526"/>
            <a:ext cx="1571517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DC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39457" y="277863"/>
            <a:ext cx="155372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/>
          <a:srcRect l="1164" t="1453" r="4978" b="10496"/>
          <a:stretch/>
        </p:blipFill>
        <p:spPr>
          <a:xfrm>
            <a:off x="6100190" y="-21797"/>
            <a:ext cx="3043809" cy="6905768"/>
          </a:xfrm>
          <a:prstGeom prst="rect">
            <a:avLst/>
          </a:prstGeom>
        </p:spPr>
      </p:pic>
      <p:sp>
        <p:nvSpPr>
          <p:cNvPr id="21" name="Down Arrow 20"/>
          <p:cNvSpPr/>
          <p:nvPr/>
        </p:nvSpPr>
        <p:spPr>
          <a:xfrm>
            <a:off x="6100191" y="-15923"/>
            <a:ext cx="3043808" cy="6858000"/>
          </a:xfrm>
          <a:prstGeom prst="downArrow">
            <a:avLst/>
          </a:prstGeom>
          <a:solidFill>
            <a:srgbClr val="0C23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195443" y="5110213"/>
            <a:ext cx="2948558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5600" b="1" dirty="0">
                <a:solidFill>
                  <a:srgbClr val="C00000"/>
                </a:solidFill>
                <a:latin typeface="Rockwell" pitchFamily="18" charset="0"/>
              </a:rPr>
              <a:t>-20%</a:t>
            </a:r>
            <a:endParaRPr lang="en-GB" sz="5600" dirty="0">
              <a:solidFill>
                <a:srgbClr val="C00000"/>
              </a:solidFill>
              <a:latin typeface="Rockwell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22665" y="3909885"/>
            <a:ext cx="1894114" cy="12003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New York City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Shootings</a:t>
            </a:r>
            <a:endParaRPr lang="en-GB" sz="24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1307" y="277863"/>
            <a:ext cx="1508922" cy="103850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1307" y="1449706"/>
            <a:ext cx="1508922" cy="802481"/>
          </a:xfrm>
          <a:prstGeom prst="rect">
            <a:avLst/>
          </a:prstGeom>
        </p:spPr>
      </p:pic>
      <p:sp>
        <p:nvSpPr>
          <p:cNvPr id="15" name="AutoShape 2" descr="Image result for university of chica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4" descr="Image result for university of chica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6" descr="Image result for university of chicag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8" descr="Image result for university of chicag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18" y="1850946"/>
            <a:ext cx="1266984" cy="126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86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Ciudad Juarez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68777" y="1447800"/>
            <a:ext cx="7886700" cy="3886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Independent community surveys </a:t>
            </a:r>
            <a:r>
              <a:rPr lang="en-US" dirty="0" smtClean="0"/>
              <a:t>looking at </a:t>
            </a:r>
            <a:r>
              <a:rPr lang="en-US" dirty="0" smtClean="0"/>
              <a:t>perceptions </a:t>
            </a:r>
            <a:r>
              <a:rPr lang="en-US" dirty="0" smtClean="0"/>
              <a:t>of security found areas where </a:t>
            </a:r>
            <a:r>
              <a:rPr lang="en-US" dirty="0"/>
              <a:t>program is </a:t>
            </a:r>
            <a:r>
              <a:rPr lang="en-US" dirty="0" smtClean="0"/>
              <a:t>implemented experienced: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Creation of 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safe spaces within the target </a:t>
            </a:r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area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8857" y="6550223"/>
            <a:ext cx="5791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Data from FICOSEC, </a:t>
            </a:r>
            <a:r>
              <a:rPr lang="en-US" sz="1400" dirty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September </a:t>
            </a:r>
            <a:r>
              <a:rPr lang="en-US" sz="1400" dirty="0" smtClean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2016</a:t>
            </a:r>
            <a:endParaRPr lang="en-US" sz="1400" dirty="0">
              <a:solidFill>
                <a:srgbClr val="FFFFFF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Down Arrow 4"/>
          <p:cNvSpPr/>
          <p:nvPr/>
        </p:nvSpPr>
        <p:spPr>
          <a:xfrm rot="10800000">
            <a:off x="261255" y="3655682"/>
            <a:ext cx="1828800" cy="198120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7010400" y="3719431"/>
            <a:ext cx="1828800" cy="198120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 rot="10800000">
            <a:off x="2514600" y="3655682"/>
            <a:ext cx="1828800" cy="198120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 rot="10800000">
            <a:off x="4724400" y="3630427"/>
            <a:ext cx="1828800" cy="1981200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7954" y="5700631"/>
            <a:ext cx="1295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FFFF00">
                    <a:lumMod val="20000"/>
                    <a:lumOff val="80000"/>
                  </a:srgbClr>
                </a:solidFill>
                <a:latin typeface="Arial"/>
                <a:ea typeface="+mn-ea"/>
                <a:cs typeface="+mn-cs"/>
              </a:rPr>
              <a:t>Increased perceptions of security</a:t>
            </a:r>
            <a:endParaRPr lang="en-US" sz="1400" b="1" dirty="0">
              <a:solidFill>
                <a:srgbClr val="FFFF00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4599" y="5662136"/>
            <a:ext cx="1787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FFFF00">
                    <a:lumMod val="20000"/>
                    <a:lumOff val="80000"/>
                  </a:srgbClr>
                </a:solidFill>
                <a:latin typeface="Arial"/>
                <a:ea typeface="+mn-ea"/>
                <a:cs typeface="+mn-cs"/>
              </a:rPr>
              <a:t>Increased prosocial behaviors of youth</a:t>
            </a:r>
            <a:endParaRPr lang="en-US" sz="1400" b="1" dirty="0">
              <a:solidFill>
                <a:srgbClr val="FFFF00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97135" y="5715000"/>
            <a:ext cx="1787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FFFF00">
                    <a:lumMod val="20000"/>
                    <a:lumOff val="80000"/>
                  </a:srgbClr>
                </a:solidFill>
                <a:latin typeface="Arial"/>
                <a:ea typeface="+mn-ea"/>
                <a:cs typeface="+mn-cs"/>
              </a:rPr>
              <a:t>Better family cohesion</a:t>
            </a:r>
            <a:endParaRPr lang="en-US" sz="1400" b="1" dirty="0">
              <a:solidFill>
                <a:srgbClr val="FFFF00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51962" y="5822721"/>
            <a:ext cx="1787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FFFF00">
                    <a:lumMod val="20000"/>
                    <a:lumOff val="80000"/>
                  </a:srgbClr>
                </a:solidFill>
                <a:latin typeface="Arial"/>
                <a:ea typeface="+mn-ea"/>
                <a:cs typeface="+mn-cs"/>
              </a:rPr>
              <a:t>Less Conflicts</a:t>
            </a:r>
            <a:endParaRPr lang="en-US" sz="1400" b="1" dirty="0">
              <a:solidFill>
                <a:srgbClr val="FFFF00">
                  <a:lumMod val="20000"/>
                  <a:lumOff val="80000"/>
                </a:srgbClr>
              </a:solidFill>
              <a:latin typeface="Arial"/>
              <a:ea typeface="+mn-ea"/>
              <a:cs typeface="+mn-cs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640" y="0"/>
            <a:ext cx="2679560" cy="160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44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56" y="0"/>
            <a:ext cx="8229600" cy="1143000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rgbClr val="88D8FC"/>
                </a:solidFill>
              </a:rPr>
              <a:t>“</a:t>
            </a:r>
            <a:r>
              <a:rPr lang="en-US" b="1" dirty="0" smtClean="0">
                <a:solidFill>
                  <a:srgbClr val="88D8FC"/>
                </a:solidFill>
              </a:rPr>
              <a:t>Cure Violence</a:t>
            </a:r>
            <a:r>
              <a:rPr lang="en-US" dirty="0" smtClean="0">
                <a:solidFill>
                  <a:srgbClr val="88D8FC"/>
                </a:solidFill>
              </a:rPr>
              <a:t>….the approach that will come to prominence.”  </a:t>
            </a:r>
            <a:r>
              <a:rPr lang="en-US" i="1" dirty="0" smtClean="0">
                <a:solidFill>
                  <a:srgbClr val="88D8FC"/>
                </a:solidFill>
              </a:rPr>
              <a:t>        - The Economist</a:t>
            </a:r>
            <a:endParaRPr lang="en-US" dirty="0">
              <a:solidFill>
                <a:srgbClr val="88D8FC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2248499"/>
            <a:ext cx="2974428" cy="46095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248498"/>
            <a:ext cx="3048000" cy="4609502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4430" y="2260733"/>
            <a:ext cx="3121570" cy="459726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09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027138"/>
            <a:ext cx="914399" cy="83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24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Content Placeholder 2"/>
          <p:cNvSpPr>
            <a:spLocks noGrp="1"/>
          </p:cNvSpPr>
          <p:nvPr>
            <p:ph idx="1"/>
          </p:nvPr>
        </p:nvSpPr>
        <p:spPr bwMode="auto">
          <a:xfrm>
            <a:off x="3004457" y="207515"/>
            <a:ext cx="6064180" cy="2927571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en-US" sz="4800" b="1" i="1" dirty="0" smtClean="0">
                <a:solidFill>
                  <a:srgbClr val="88D8FC"/>
                </a:solidFill>
              </a:rPr>
              <a:t>Thank you!</a:t>
            </a:r>
          </a:p>
          <a:p>
            <a:pPr algn="ctr">
              <a:buFontTx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	Cure Violence</a:t>
            </a:r>
          </a:p>
          <a:p>
            <a:pPr algn="ctr">
              <a:buFontTx/>
              <a:buNone/>
            </a:pPr>
            <a:r>
              <a:rPr lang="en-US" sz="2400" dirty="0" smtClean="0">
                <a:solidFill>
                  <a:srgbClr val="88D8FC"/>
                </a:solidFill>
              </a:rPr>
              <a:t>      </a:t>
            </a:r>
            <a:r>
              <a:rPr lang="en-US" sz="2400" dirty="0" smtClean="0">
                <a:solidFill>
                  <a:schemeClr val="bg1"/>
                </a:solidFill>
              </a:rPr>
              <a:t>@</a:t>
            </a:r>
            <a:r>
              <a:rPr lang="en-US" sz="2400" dirty="0" err="1" smtClean="0">
                <a:solidFill>
                  <a:schemeClr val="bg1"/>
                </a:solidFill>
              </a:rPr>
              <a:t>CureViolence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   brentd@uic.edu</a:t>
            </a:r>
          </a:p>
          <a:p>
            <a:pPr algn="ctr">
              <a:buFontTx/>
              <a:buNone/>
            </a:pPr>
            <a:endParaRPr lang="en-US" dirty="0" smtClean="0">
              <a:solidFill>
                <a:srgbClr val="88D8FC"/>
              </a:solidFill>
            </a:endParaRPr>
          </a:p>
          <a:p>
            <a:pPr>
              <a:buFontTx/>
              <a:buNone/>
            </a:pPr>
            <a:endParaRPr lang="en-US" dirty="0" smtClean="0">
              <a:solidFill>
                <a:srgbClr val="88D8FC"/>
              </a:solidFill>
            </a:endParaRPr>
          </a:p>
        </p:txBody>
      </p:sp>
      <p:pic>
        <p:nvPicPr>
          <p:cNvPr id="246787" name="Picture 3" descr="logo-primar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204" y="207515"/>
            <a:ext cx="2478087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228" y="1099331"/>
            <a:ext cx="2381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847" y="1614038"/>
            <a:ext cx="2381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creen Shot 2012-10-23 at 10.03.21 A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545" y="3644283"/>
            <a:ext cx="4726029" cy="3117168"/>
          </a:xfrm>
          <a:prstGeom prst="rect">
            <a:avLst/>
          </a:prstGeom>
          <a:ln w="25400">
            <a:solidFill>
              <a:srgbClr val="000000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3797511" y="255933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u="sng" dirty="0">
                <a:solidFill>
                  <a:srgbClr val="64CDFC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For More Information Visit:</a:t>
            </a:r>
            <a:br>
              <a:rPr lang="en-US" sz="2800" u="sng" dirty="0">
                <a:solidFill>
                  <a:srgbClr val="64CDFC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rgbClr val="64CDFC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www.cureviolence.org</a:t>
            </a:r>
            <a:endParaRPr lang="en-US" sz="2800" b="1" dirty="0">
              <a:solidFill>
                <a:srgbClr val="64CDF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145021"/>
      </p:ext>
    </p:extLst>
  </p:cSld>
  <p:clrMapOvr>
    <a:masterClrMapping/>
  </p:clrMapOvr>
  <p:transition spd="slow" advClick="0"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lague_in_Ashod">
            <a:hlinkClick r:id="rId4" action="ppaction://hlinkfile"/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36074"/>
            <a:ext cx="9144000" cy="70940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roup 65"/>
          <p:cNvGrpSpPr/>
          <p:nvPr/>
        </p:nvGrpSpPr>
        <p:grpSpPr>
          <a:xfrm>
            <a:off x="5395773" y="-107157"/>
            <a:ext cx="3543744" cy="4252492"/>
            <a:chOff x="0" y="0"/>
            <a:chExt cx="5039990" cy="5039990"/>
          </a:xfrm>
        </p:grpSpPr>
        <p:sp>
          <p:nvSpPr>
            <p:cNvPr id="63" name="Shape 63"/>
            <p:cNvSpPr/>
            <p:nvPr/>
          </p:nvSpPr>
          <p:spPr>
            <a:xfrm>
              <a:off x="127000" y="127000"/>
              <a:ext cx="4785990" cy="4785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967A8"/>
                </a:gs>
                <a:gs pos="100000">
                  <a:srgbClr val="0193D7"/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0" y="0"/>
              <a:ext cx="5039991" cy="5039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5400" cap="flat">
              <a:solidFill>
                <a:srgbClr val="0365C0"/>
              </a:solidFill>
              <a:prstDash val="solid"/>
              <a:bevel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6" name="Shape 66"/>
          <p:cNvSpPr/>
          <p:nvPr/>
        </p:nvSpPr>
        <p:spPr>
          <a:xfrm>
            <a:off x="5871441" y="725138"/>
            <a:ext cx="2592407" cy="2369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lvl="0">
              <a:defRPr spc="0"/>
            </a:pPr>
            <a:r>
              <a:rPr lang="en-US" sz="2200" strike="sngStrike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Moralism</a:t>
            </a:r>
          </a:p>
          <a:p>
            <a:pPr lvl="0">
              <a:defRPr spc="0"/>
            </a:pPr>
            <a:r>
              <a:rPr lang="en-US" sz="2200" strike="sngStrike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Bad people</a:t>
            </a:r>
          </a:p>
          <a:p>
            <a:pPr lvl="0">
              <a:defRPr spc="0"/>
            </a:pPr>
            <a:endParaRPr lang="en-US" sz="2200" b="1" spc="-22" dirty="0">
              <a:solidFill>
                <a:srgbClr val="FFFFFF"/>
              </a:solidFill>
              <a:latin typeface="+mn-lt"/>
              <a:ea typeface="+mn-ea"/>
              <a:cs typeface="+mn-cs"/>
              <a:sym typeface="Helvetica"/>
            </a:endParaRPr>
          </a:p>
          <a:p>
            <a:pPr lvl="0">
              <a:defRPr spc="0"/>
            </a:pPr>
            <a:r>
              <a:rPr lang="en-US" sz="2200" b="1" spc="-22" dirty="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SCIENCE</a:t>
            </a:r>
          </a:p>
          <a:p>
            <a:pPr lvl="0">
              <a:defRPr spc="0"/>
            </a:pPr>
            <a:endParaRPr lang="en-US" sz="2200" b="1" spc="-22" dirty="0">
              <a:solidFill>
                <a:srgbClr val="FFFFFF"/>
              </a:solidFill>
              <a:latin typeface="+mn-lt"/>
              <a:ea typeface="+mn-ea"/>
              <a:cs typeface="+mn-cs"/>
              <a:sym typeface="Helvetica"/>
            </a:endParaRPr>
          </a:p>
          <a:p>
            <a:pPr lvl="0" algn="ctr">
              <a:defRPr spc="0"/>
            </a:pPr>
            <a:r>
              <a:rPr lang="en-US" sz="2200" b="1" spc="-22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HEALTH </a:t>
            </a:r>
            <a:r>
              <a:rPr lang="en-US" sz="2200" b="1" spc="-22" dirty="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rPr>
              <a:t>PROBLEM &amp; SOLUTION</a:t>
            </a:r>
            <a:endParaRPr lang="en-US" sz="2200" b="1" spc="-22" dirty="0">
              <a:solidFill>
                <a:srgbClr val="FFFFFF"/>
              </a:solidFill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31552646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653" y="661588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64CDFC"/>
                </a:solidFill>
              </a:rPr>
              <a:t>Health Approach</a:t>
            </a:r>
            <a:endParaRPr lang="en-US" b="1" dirty="0">
              <a:solidFill>
                <a:srgbClr val="64CDF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878" y="1946556"/>
            <a:ext cx="6400800" cy="1472054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en-US" b="1" dirty="0" smtClean="0">
                <a:solidFill>
                  <a:schemeClr val="bg1"/>
                </a:solidFill>
              </a:rPr>
              <a:t>Violence  behaves like a </a:t>
            </a:r>
            <a:r>
              <a:rPr lang="en-US" b="1" i="1" dirty="0" smtClean="0">
                <a:solidFill>
                  <a:srgbClr val="88D8FC"/>
                </a:solidFill>
              </a:rPr>
              <a:t>contagious disease (epidemic)</a:t>
            </a:r>
          </a:p>
          <a:p>
            <a:pPr marL="514350" indent="-514350" algn="l">
              <a:buAutoNum type="arabicPeriod"/>
            </a:pPr>
            <a:endParaRPr lang="en-US" i="1" dirty="0">
              <a:solidFill>
                <a:srgbClr val="88D8FC"/>
              </a:solidFill>
            </a:endParaRPr>
          </a:p>
          <a:p>
            <a:pPr marL="514350" indent="-514350" algn="l">
              <a:buAutoNum type="arabicPeriod"/>
            </a:pPr>
            <a:r>
              <a:rPr lang="en-US" b="1" i="1" dirty="0" smtClean="0">
                <a:solidFill>
                  <a:schemeClr val="bg1"/>
                </a:solidFill>
              </a:rPr>
              <a:t>Treating </a:t>
            </a:r>
            <a:r>
              <a:rPr lang="en-US" b="1" dirty="0" smtClean="0">
                <a:solidFill>
                  <a:schemeClr val="bg1"/>
                </a:solidFill>
              </a:rPr>
              <a:t>violence like an epidemic  gets </a:t>
            </a:r>
            <a:r>
              <a:rPr lang="en-US" b="1" i="1" dirty="0" smtClean="0">
                <a:solidFill>
                  <a:srgbClr val="88D8FC"/>
                </a:solidFill>
              </a:rPr>
              <a:t>results</a:t>
            </a:r>
            <a:r>
              <a:rPr lang="en-US" b="1" i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in communities  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900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971" y="263350"/>
            <a:ext cx="1366599" cy="168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643804"/>
      </p:ext>
    </p:extLst>
  </p:cSld>
  <p:clrMapOvr>
    <a:masterClrMapping/>
  </p:clrMapOvr>
  <p:transition spd="med" advClick="0"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1" name="Picture 12" descr="CureViolence_TEDSlides_3_29_13_v1-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154731" y="328345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341265" y="1076322"/>
            <a:ext cx="6297753" cy="11430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Arial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z="7200" b="1" kern="0" dirty="0" smtClean="0">
                <a:solidFill>
                  <a:schemeClr val="bg1"/>
                </a:solidFill>
                <a:latin typeface="Franklin Gothic Demi" pitchFamily="34" charset="0"/>
              </a:rPr>
              <a:t>The</a:t>
            </a:r>
            <a:r>
              <a:rPr lang="en-US" sz="7200" b="1" kern="0" dirty="0" smtClean="0">
                <a:latin typeface="Franklin Gothic Demi" pitchFamily="34" charset="0"/>
              </a:rPr>
              <a:t/>
            </a:r>
            <a:br>
              <a:rPr lang="en-US" sz="7200" b="1" kern="0" dirty="0" smtClean="0">
                <a:latin typeface="Franklin Gothic Demi" pitchFamily="34" charset="0"/>
              </a:rPr>
            </a:br>
            <a:r>
              <a:rPr lang="en-US" sz="7200" b="1" kern="0" dirty="0" smtClean="0">
                <a:latin typeface="Franklin Gothic Demi" pitchFamily="34" charset="0"/>
              </a:rPr>
              <a:t>	</a:t>
            </a:r>
            <a:r>
              <a:rPr lang="en-US" sz="7200" b="1" kern="0" dirty="0" smtClean="0">
                <a:solidFill>
                  <a:schemeClr val="accent2"/>
                </a:solidFill>
                <a:latin typeface="Franklin Gothic Demi" pitchFamily="34" charset="0"/>
              </a:rPr>
              <a:t>Contagion</a:t>
            </a:r>
            <a:r>
              <a:rPr lang="en-US" sz="7200" b="1" kern="0" dirty="0" smtClean="0">
                <a:latin typeface="Franklin Gothic Demi" pitchFamily="34" charset="0"/>
              </a:rPr>
              <a:t/>
            </a:r>
            <a:br>
              <a:rPr lang="en-US" sz="7200" b="1" kern="0" dirty="0" smtClean="0">
                <a:latin typeface="Franklin Gothic Demi" pitchFamily="34" charset="0"/>
              </a:rPr>
            </a:br>
            <a:r>
              <a:rPr lang="en-US" sz="7200" b="1" kern="0" dirty="0" smtClean="0">
                <a:solidFill>
                  <a:schemeClr val="bg1"/>
                </a:solidFill>
                <a:latin typeface="Franklin Gothic Demi" pitchFamily="34" charset="0"/>
              </a:rPr>
              <a:t>of</a:t>
            </a:r>
            <a:r>
              <a:rPr lang="en-US" sz="7200" b="1" kern="0" dirty="0" smtClean="0">
                <a:latin typeface="Franklin Gothic Demi" pitchFamily="34" charset="0"/>
              </a:rPr>
              <a:t/>
            </a:r>
            <a:br>
              <a:rPr lang="en-US" sz="7200" b="1" kern="0" dirty="0" smtClean="0">
                <a:latin typeface="Franklin Gothic Demi" pitchFamily="34" charset="0"/>
              </a:rPr>
            </a:br>
            <a:r>
              <a:rPr lang="en-US" sz="7200" b="1" kern="0" dirty="0" smtClean="0">
                <a:latin typeface="Franklin Gothic Demi" pitchFamily="34" charset="0"/>
              </a:rPr>
              <a:t>	Violence </a:t>
            </a:r>
            <a:r>
              <a:rPr lang="en-US" sz="7200" kern="0" dirty="0" smtClean="0">
                <a:latin typeface="Franklin Gothic Demi" pitchFamily="34" charset="0"/>
              </a:rPr>
              <a:t/>
            </a:r>
            <a:br>
              <a:rPr lang="en-US" sz="7200" kern="0" dirty="0" smtClean="0">
                <a:latin typeface="Franklin Gothic Demi" pitchFamily="34" charset="0"/>
              </a:rPr>
            </a:br>
            <a:endParaRPr lang="en-US" sz="7200" kern="0" dirty="0" smtClean="0"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4750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 bwMode="auto">
          <a:xfrm>
            <a:off x="138113" y="152400"/>
            <a:ext cx="8229600" cy="1143000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sz="7200" smtClean="0">
                <a:latin typeface="Franklin Gothic Demi" pitchFamily="34" charset="0"/>
              </a:rPr>
              <a:t>VIOLENCE </a:t>
            </a:r>
            <a:br>
              <a:rPr sz="7200" smtClean="0">
                <a:latin typeface="Franklin Gothic Demi" pitchFamily="34" charset="0"/>
              </a:rPr>
            </a:br>
            <a:endParaRPr sz="7200" smtClean="0">
              <a:latin typeface="Franklin Gothic Demi" pitchFamily="34" charset="0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type="subTitle" idx="4294967295"/>
          </p:nvPr>
        </p:nvSpPr>
        <p:spPr>
          <a:xfrm>
            <a:off x="4718050" y="3113088"/>
            <a:ext cx="4597400" cy="762000"/>
          </a:xfrm>
          <a:prstGeom prst="rect">
            <a:avLst/>
          </a:prstGeom>
          <a:extLst/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4400" kern="1200" dirty="0" smtClean="0">
                <a:solidFill>
                  <a:srgbClr val="64CDFC"/>
                </a:solidFill>
                <a:latin typeface="Franklin Gothic Demi" pitchFamily="34" charset="0"/>
                <a:ea typeface="ＭＳ Ｐゴシック" pitchFamily="34" charset="-128"/>
              </a:rPr>
              <a:t>Epidemic waves</a:t>
            </a:r>
            <a:endParaRPr lang="en-US" sz="4400" kern="1200" dirty="0">
              <a:solidFill>
                <a:srgbClr val="64CDFC"/>
              </a:solidFill>
              <a:latin typeface="Franklin Gothic Demi" pitchFamily="34" charset="0"/>
              <a:ea typeface="ＭＳ Ｐゴシック" pitchFamily="34" charset="-12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019800" y="1746250"/>
            <a:ext cx="27559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20000"/>
              </a:spcBef>
            </a:pPr>
            <a:r>
              <a:rPr lang="en-US" sz="4400">
                <a:solidFill>
                  <a:srgbClr val="64CDFC"/>
                </a:solidFill>
                <a:latin typeface="Franklin Gothic Demi" pitchFamily="34" charset="0"/>
              </a:rPr>
              <a:t>Clustering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025775" y="4576763"/>
            <a:ext cx="5749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20000"/>
              </a:spcBef>
            </a:pPr>
            <a:r>
              <a:rPr lang="en-US" sz="4400">
                <a:solidFill>
                  <a:srgbClr val="64CDFC"/>
                </a:solidFill>
                <a:latin typeface="Franklin Gothic Demi" pitchFamily="34" charset="0"/>
              </a:rPr>
              <a:t>Transmission</a:t>
            </a:r>
          </a:p>
        </p:txBody>
      </p:sp>
      <p:sp>
        <p:nvSpPr>
          <p:cNvPr id="99333" name="Title 1"/>
          <p:cNvSpPr txBox="1">
            <a:spLocks/>
          </p:cNvSpPr>
          <p:nvPr/>
        </p:nvSpPr>
        <p:spPr bwMode="auto">
          <a:xfrm>
            <a:off x="228600" y="1196975"/>
            <a:ext cx="4343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sz="4800" dirty="0" smtClean="0">
                <a:solidFill>
                  <a:schemeClr val="bg1"/>
                </a:solidFill>
                <a:latin typeface="Franklin Gothic Demi" pitchFamily="34" charset="0"/>
              </a:rPr>
              <a:t>AS A </a:t>
            </a:r>
            <a:r>
              <a:rPr lang="en-US" sz="4800" dirty="0" smtClean="0">
                <a:solidFill>
                  <a:srgbClr val="88D8FC"/>
                </a:solidFill>
                <a:latin typeface="Franklin Gothic Demi" pitchFamily="34" charset="0"/>
              </a:rPr>
              <a:t>CONTAGION</a:t>
            </a:r>
          </a:p>
          <a:p>
            <a:pPr eaLnBrk="0" hangingPunct="0"/>
            <a:endParaRPr lang="en-US" sz="4800" dirty="0">
              <a:solidFill>
                <a:srgbClr val="88D8FC"/>
              </a:solidFill>
              <a:latin typeface="Franklin Gothic Demi" pitchFamily="34" charset="0"/>
            </a:endParaRPr>
          </a:p>
          <a:p>
            <a:pPr eaLnBrk="0" hangingPunct="0"/>
            <a:r>
              <a:rPr lang="en-US" sz="4800" dirty="0" smtClean="0">
                <a:solidFill>
                  <a:srgbClr val="88D8FC"/>
                </a:solidFill>
                <a:latin typeface="Franklin Gothic Demi" pitchFamily="34" charset="0"/>
              </a:rPr>
              <a:t> </a:t>
            </a:r>
            <a:r>
              <a:rPr lang="en-US" sz="3200" i="1" dirty="0" smtClean="0">
                <a:solidFill>
                  <a:srgbClr val="FFFF00"/>
                </a:solidFill>
                <a:latin typeface="Franklin Gothic Demi" pitchFamily="34" charset="0"/>
              </a:rPr>
              <a:t>Population  characteristics </a:t>
            </a:r>
            <a:endParaRPr lang="en-US" sz="3200" i="1" dirty="0">
              <a:solidFill>
                <a:srgbClr val="FFFF00"/>
              </a:solidFill>
              <a:latin typeface="Franklin Gothic Demi" pitchFamily="34" charset="0"/>
            </a:endParaRPr>
          </a:p>
          <a:p>
            <a:pPr eaLnBrk="0" hangingPunct="0"/>
            <a:endParaRPr lang="en-US" sz="4800" dirty="0">
              <a:solidFill>
                <a:schemeClr val="bg1"/>
              </a:solidFill>
              <a:latin typeface="Franklin Gothic Demi" pitchFamily="34" charset="0"/>
            </a:endParaRPr>
          </a:p>
        </p:txBody>
      </p:sp>
      <p:pic>
        <p:nvPicPr>
          <p:cNvPr id="901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850" y="5891068"/>
            <a:ext cx="6032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366994"/>
      </p:ext>
    </p:extLst>
  </p:cSld>
  <p:clrMapOvr>
    <a:masterClrMapping/>
  </p:clrMapOvr>
  <p:transition spd="med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700" y="102302"/>
            <a:ext cx="7431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FFFF"/>
                </a:solidFill>
                <a:latin typeface="Franklin Gothic Book" panose="020B0503020102020204" pitchFamily="34" charset="0"/>
                <a:cs typeface="Arial Narrow"/>
              </a:rPr>
              <a:t>Violence Has Characteristics of Epidemics</a:t>
            </a:r>
          </a:p>
        </p:txBody>
      </p:sp>
      <p:pic>
        <p:nvPicPr>
          <p:cNvPr id="4" name="Picture 3" descr="Screen Shot 2013-04-08 at 1.29.22 PM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5" t="2812" r="8622" b="2725"/>
          <a:stretch/>
        </p:blipFill>
        <p:spPr>
          <a:xfrm>
            <a:off x="443473" y="2090037"/>
            <a:ext cx="1833312" cy="2116665"/>
          </a:xfrm>
          <a:prstGeom prst="rect">
            <a:avLst/>
          </a:prstGeom>
        </p:spPr>
      </p:pic>
      <p:pic>
        <p:nvPicPr>
          <p:cNvPr id="5" name="Picture 5" descr="2007 Ma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1598" y="2090036"/>
            <a:ext cx="1862973" cy="211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9517" y="1235147"/>
            <a:ext cx="4095993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1. Violence </a:t>
            </a:r>
            <a:r>
              <a:rPr lang="en-US" b="1" u="sng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clusters</a:t>
            </a: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  - like a disease</a:t>
            </a:r>
            <a:endParaRPr lang="en-US" b="1" dirty="0">
              <a:solidFill>
                <a:srgbClr val="FFC729"/>
              </a:solidFill>
              <a:ea typeface="ＭＳ Ｐゴシック" pitchFamily="34" charset="-128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6941" y="1733389"/>
            <a:ext cx="99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ＭＳ Ｐゴシック" pitchFamily="34" charset="-128"/>
                <a:cs typeface="Arial Narrow"/>
              </a:rPr>
              <a:t>Cholera</a:t>
            </a:r>
            <a:endParaRPr lang="en-US" dirty="0">
              <a:solidFill>
                <a:srgbClr val="FFFFFF"/>
              </a:solidFill>
              <a:ea typeface="ＭＳ Ｐゴシック" pitchFamily="34" charset="-128"/>
              <a:cs typeface="Arial Narro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2117" y="1724541"/>
            <a:ext cx="1078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ＭＳ Ｐゴシック" pitchFamily="34" charset="-128"/>
                <a:cs typeface="Arial Narrow"/>
              </a:rPr>
              <a:t>Violence</a:t>
            </a:r>
            <a:endParaRPr lang="en-US" dirty="0">
              <a:solidFill>
                <a:srgbClr val="FFFFFF"/>
              </a:solidFill>
              <a:ea typeface="ＭＳ Ｐゴシック" pitchFamily="34" charset="-128"/>
              <a:cs typeface="Arial Narro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9888" y="1235147"/>
            <a:ext cx="4095993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2. Violence </a:t>
            </a:r>
            <a:r>
              <a:rPr lang="en-US" b="1" u="sng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spreads</a:t>
            </a: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  - like a disease</a:t>
            </a:r>
            <a:endParaRPr lang="en-US" b="1" dirty="0">
              <a:solidFill>
                <a:srgbClr val="FFC729"/>
              </a:solidFill>
              <a:ea typeface="ＭＳ Ｐゴシック" pitchFamily="34" charset="-128"/>
              <a:cs typeface="Arial Narrow"/>
            </a:endParaRPr>
          </a:p>
        </p:txBody>
      </p:sp>
      <p:pic>
        <p:nvPicPr>
          <p:cNvPr id="11" name="Picture 10" descr="Screen Shot 2012-07-09 at 6.12.49 P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 b="10148"/>
          <a:stretch/>
        </p:blipFill>
        <p:spPr>
          <a:xfrm>
            <a:off x="4935206" y="2102721"/>
            <a:ext cx="3771055" cy="920645"/>
          </a:xfrm>
          <a:prstGeom prst="rect">
            <a:avLst/>
          </a:prstGeom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809483"/>
              </p:ext>
            </p:extLst>
          </p:nvPr>
        </p:nvGraphicFramePr>
        <p:xfrm>
          <a:off x="4758035" y="3235421"/>
          <a:ext cx="4125398" cy="115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22438" y="1733389"/>
            <a:ext cx="1121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ＭＳ Ｐゴシック" pitchFamily="34" charset="-128"/>
                <a:cs typeface="Arial Narrow"/>
              </a:rPr>
              <a:t>Influenza</a:t>
            </a:r>
            <a:endParaRPr lang="en-US" dirty="0">
              <a:solidFill>
                <a:srgbClr val="FFFFFF"/>
              </a:solidFill>
              <a:ea typeface="ＭＳ Ｐゴシック" pitchFamily="34" charset="-128"/>
              <a:cs typeface="Arial Narrow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1964" y="2994349"/>
            <a:ext cx="1078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FF"/>
                </a:solidFill>
                <a:ea typeface="ＭＳ Ｐゴシック" pitchFamily="34" charset="-128"/>
                <a:cs typeface="Arial Narrow"/>
              </a:rPr>
              <a:t>Violence</a:t>
            </a:r>
            <a:endParaRPr lang="en-US" dirty="0">
              <a:solidFill>
                <a:srgbClr val="FFFFFF"/>
              </a:solidFill>
              <a:ea typeface="ＭＳ Ｐゴシック" pitchFamily="34" charset="-128"/>
              <a:cs typeface="Arial Narro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473" y="5077489"/>
            <a:ext cx="3365149" cy="92333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3. Violence is </a:t>
            </a:r>
            <a:r>
              <a:rPr lang="en-US" b="1" u="sng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transmitted </a:t>
            </a: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-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t</a:t>
            </a: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hrough exposure, modeling,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C729"/>
                </a:solidFill>
                <a:ea typeface="ＭＳ Ｐゴシック" pitchFamily="34" charset="-128"/>
                <a:cs typeface="Arial Narrow"/>
              </a:rPr>
              <a:t>social learning, and norms.</a:t>
            </a:r>
            <a:endParaRPr lang="en-US" b="1" dirty="0">
              <a:solidFill>
                <a:srgbClr val="FFC729"/>
              </a:solidFill>
              <a:ea typeface="ＭＳ Ｐゴシック" pitchFamily="34" charset="-128"/>
              <a:cs typeface="Arial Narrow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09" y="4386629"/>
            <a:ext cx="3791052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2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RC SHAPE FOUR.png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/>
          </a:blip>
          <a:srcRect/>
          <a:stretch/>
        </p:blipFill>
        <p:spPr>
          <a:xfrm>
            <a:off x="1343025" y="2220914"/>
            <a:ext cx="6189646" cy="3465164"/>
          </a:xfrm>
          <a:prstGeom prst="rect">
            <a:avLst/>
          </a:prstGeom>
        </p:spPr>
      </p:pic>
      <p:sp>
        <p:nvSpPr>
          <p:cNvPr id="22536" name="Rectangle 21"/>
          <p:cNvSpPr>
            <a:spLocks noChangeArrowheads="1"/>
          </p:cNvSpPr>
          <p:nvPr/>
        </p:nvSpPr>
        <p:spPr bwMode="auto">
          <a:xfrm>
            <a:off x="91221" y="6390377"/>
            <a:ext cx="2819400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  <a:ea typeface="ＭＳ Ｐゴシック"/>
                <a:cs typeface="ＭＳ Ｐゴシック"/>
              </a:rPr>
              <a:t>Source: Mullins et al. 2004; Devries et al. 2011</a:t>
            </a:r>
          </a:p>
        </p:txBody>
      </p:sp>
      <p:sp>
        <p:nvSpPr>
          <p:cNvPr id="114691" name="Title 3"/>
          <p:cNvSpPr>
            <a:spLocks noGrp="1"/>
          </p:cNvSpPr>
          <p:nvPr>
            <p:ph type="title"/>
          </p:nvPr>
        </p:nvSpPr>
        <p:spPr bwMode="auto">
          <a:xfrm>
            <a:off x="122238" y="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5400" b="1" smtClean="0"/>
              <a:t>TRANSMISSION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OF VIOLENCE</a:t>
            </a:r>
          </a:p>
        </p:txBody>
      </p:sp>
      <p:cxnSp>
        <p:nvCxnSpPr>
          <p:cNvPr id="114692" name="Straight Connector 5"/>
          <p:cNvCxnSpPr>
            <a:cxnSpLocks noChangeShapeType="1"/>
            <a:stCxn id="24583" idx="1"/>
          </p:cNvCxnSpPr>
          <p:nvPr/>
        </p:nvCxnSpPr>
        <p:spPr bwMode="auto">
          <a:xfrm flipV="1">
            <a:off x="376238" y="3459163"/>
            <a:ext cx="1425575" cy="93980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</p:cxnSp>
      <p:cxnSp>
        <p:nvCxnSpPr>
          <p:cNvPr id="12" name="Straight Arrow Connector 11"/>
          <p:cNvCxnSpPr/>
          <p:nvPr/>
        </p:nvCxnSpPr>
        <p:spPr bwMode="auto">
          <a:xfrm flipH="1">
            <a:off x="1127125" y="4760913"/>
            <a:ext cx="3175" cy="876300"/>
          </a:xfrm>
          <a:prstGeom prst="straightConnector1">
            <a:avLst/>
          </a:prstGeom>
          <a:ln w="127000" cap="rnd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1128713" y="2163763"/>
            <a:ext cx="0" cy="1919287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83" name="TextBox 13"/>
          <p:cNvSpPr txBox="1">
            <a:spLocks noChangeArrowheads="1"/>
          </p:cNvSpPr>
          <p:nvPr/>
        </p:nvSpPr>
        <p:spPr bwMode="auto">
          <a:xfrm>
            <a:off x="376238" y="4075113"/>
            <a:ext cx="1517650" cy="6461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tang" pitchFamily="18" charset="-127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ＭＳ Ｐゴシック"/>
              </a:rPr>
              <a:t>Exposure to</a:t>
            </a:r>
          </a:p>
          <a:p>
            <a:pPr algn="ctr" eaLnBrk="1" hangingPunct="1">
              <a:defRPr/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ＭＳ Ｐゴシック"/>
              </a:rPr>
              <a:t>Violence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08113" y="5649913"/>
            <a:ext cx="6432550" cy="369887"/>
            <a:chOff x="1408828" y="5257641"/>
            <a:chExt cx="6432243" cy="369332"/>
          </a:xfrm>
        </p:grpSpPr>
        <p:sp>
          <p:nvSpPr>
            <p:cNvPr id="24581" name="TextBox 6"/>
            <p:cNvSpPr txBox="1">
              <a:spLocks noChangeArrowheads="1"/>
            </p:cNvSpPr>
            <p:nvPr/>
          </p:nvSpPr>
          <p:spPr bwMode="auto">
            <a:xfrm>
              <a:off x="4709082" y="5257641"/>
              <a:ext cx="113024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tang" pitchFamily="18" charset="-127"/>
                  <a:ea typeface="ＭＳ Ｐゴシック" pitchFamily="34" charset="-128"/>
                </a:defRPr>
              </a:lvl9pPr>
            </a:lstStyle>
            <a:p>
              <a:pPr algn="ctr" eaLnBrk="1" hangingPunct="1">
                <a:defRPr/>
              </a:pPr>
              <a:r>
                <a:rPr lang="en-US" b="1" dirty="0" smtClean="0">
                  <a:solidFill>
                    <a:schemeClr val="bg1"/>
                  </a:solidFill>
                  <a:latin typeface="+mj-lt"/>
                  <a:cs typeface="ＭＳ Ｐゴシック"/>
                </a:rPr>
                <a:t>Violence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5944099" y="5446270"/>
              <a:ext cx="1896972" cy="0"/>
            </a:xfrm>
            <a:prstGeom prst="straightConnector1">
              <a:avLst/>
            </a:prstGeom>
            <a:ln w="127000" cap="rnd" cmpd="sng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1408828" y="5447855"/>
              <a:ext cx="3187548" cy="0"/>
            </a:xfrm>
            <a:prstGeom prst="line">
              <a:avLst/>
            </a:prstGeom>
            <a:ln w="1270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Arrow Connector 19"/>
          <p:cNvCxnSpPr>
            <a:stCxn id="114698" idx="7"/>
          </p:cNvCxnSpPr>
          <p:nvPr/>
        </p:nvCxnSpPr>
        <p:spPr>
          <a:xfrm flipV="1">
            <a:off x="1303338" y="3459163"/>
            <a:ext cx="3140075" cy="2279650"/>
          </a:xfrm>
          <a:prstGeom prst="straightConnector1">
            <a:avLst/>
          </a:prstGeom>
          <a:ln w="66675" cap="rnd" cmpd="sng">
            <a:solidFill>
              <a:srgbClr val="800000"/>
            </a:solidFill>
            <a:prstDash val="sysDot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698" name="Oval 8"/>
          <p:cNvSpPr>
            <a:spLocks noChangeArrowheads="1"/>
          </p:cNvSpPr>
          <p:nvPr/>
        </p:nvSpPr>
        <p:spPr bwMode="auto">
          <a:xfrm>
            <a:off x="1068388" y="5697538"/>
            <a:ext cx="274637" cy="274637"/>
          </a:xfrm>
          <a:prstGeom prst="ellipse">
            <a:avLst/>
          </a:prstGeom>
          <a:solidFill>
            <a:srgbClr val="80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Arial Narrow" pitchFamily="34" charset="0"/>
            </a:endParaRPr>
          </a:p>
        </p:txBody>
      </p:sp>
      <p:pic>
        <p:nvPicPr>
          <p:cNvPr id="15" name="Picture 6" descr="logo-primary.png"/>
          <p:cNvPicPr>
            <a:picLocks noChangeAspect="1"/>
          </p:cNvPicPr>
          <p:nvPr/>
        </p:nvPicPr>
        <p:blipFill>
          <a:blip r:embed="rId4" cstate="print">
            <a:alphaModFix amt="25000"/>
          </a:blip>
          <a:srcRect/>
          <a:stretch>
            <a:fillRect/>
          </a:stretch>
        </p:blipFill>
        <p:spPr bwMode="auto">
          <a:xfrm>
            <a:off x="8295683" y="5992680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6779187"/>
      </p:ext>
    </p:extLst>
  </p:cSld>
  <p:clrMapOvr>
    <a:masterClrMapping/>
  </p:clrMapOvr>
  <p:transition spd="med" advClick="0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le 2"/>
          <p:cNvSpPr>
            <a:spLocks noGrp="1"/>
          </p:cNvSpPr>
          <p:nvPr>
            <p:ph type="title" idx="4294967295"/>
          </p:nvPr>
        </p:nvSpPr>
        <p:spPr bwMode="auto">
          <a:xfrm>
            <a:off x="435428" y="390299"/>
            <a:ext cx="8229600" cy="5715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7200" dirty="0" smtClean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  <a:t>Transmission</a:t>
            </a:r>
            <a:br>
              <a:rPr lang="en-US" sz="7200" dirty="0" smtClean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7200" dirty="0" smtClean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  <a:t>across syndromes</a:t>
            </a:r>
            <a:r>
              <a:rPr lang="en-US" sz="8800" dirty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  <a:t/>
            </a:r>
            <a:br>
              <a:rPr lang="en-US" sz="8800" dirty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8800" dirty="0" smtClean="0">
                <a:solidFill>
                  <a:srgbClr val="64CDFC"/>
                </a:solidFill>
                <a:latin typeface="Franklin Gothic Demi"/>
                <a:ea typeface="ＭＳ Ｐゴシック"/>
                <a:cs typeface="ＭＳ Ｐゴシック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  <a:t>community</a:t>
            </a:r>
            <a:b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  <a:t>                        		        family</a:t>
            </a:r>
            <a:b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  <a:t>                spousal </a:t>
            </a:r>
            <a:b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  <a:t>				    child</a:t>
            </a:r>
            <a:b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</a:br>
            <a:r>
              <a:rPr lang="en-US" sz="3200" dirty="0" smtClean="0">
                <a:solidFill>
                  <a:schemeClr val="bg1"/>
                </a:solidFill>
                <a:latin typeface="Franklin Gothic Demi"/>
                <a:ea typeface="ＭＳ Ｐゴシック"/>
                <a:cs typeface="ＭＳ Ｐゴシック"/>
              </a:rPr>
              <a:t>suicide  </a:t>
            </a:r>
          </a:p>
        </p:txBody>
      </p:sp>
      <p:pic>
        <p:nvPicPr>
          <p:cNvPr id="3" name="Picture 6" descr="logo-primary.png"/>
          <p:cNvPicPr>
            <a:picLocks noChangeAspect="1"/>
          </p:cNvPicPr>
          <p:nvPr/>
        </p:nvPicPr>
        <p:blipFill>
          <a:blip r:embed="rId3" cstate="print">
            <a:alphaModFix amt="25000"/>
          </a:blip>
          <a:srcRect/>
          <a:stretch>
            <a:fillRect/>
          </a:stretch>
        </p:blipFill>
        <p:spPr bwMode="auto">
          <a:xfrm>
            <a:off x="8269031" y="5970609"/>
            <a:ext cx="607488" cy="74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9425534"/>
      </p:ext>
    </p:extLst>
  </p:cSld>
  <p:clrMapOvr>
    <a:masterClrMapping/>
  </p:clrMapOvr>
  <p:transition spd="med" advClick="0" advTm="2000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CDLTFG0P07U3X6DaagBGu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IS0pQFSiCMjgooYDoGN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CsxNkThvsxMLYdvZjRP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UxfzlcZc1DaU8q7TFV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RJRZUZ0zJQVn28FOUk7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qQVyXQf0oTMyl55S4cTIP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IS0pQFSiCMjgooYDoGN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eTr6X2xwW2wGl4B3OE9D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kS6tilCg1bJmDqPHRzb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IS0pQFSiCMjgooYDoGNb"/>
</p:tagLst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GRADIENT DARK BLUE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SOLID DK GREY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SOLID DK BLUE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CUSTOM BEIGE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CUSTOM GREY BKGD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CUSTOM MULTI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CUSTOM MULTI 2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CUSTOM NO FILL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_Custom Design">
  <a:themeElements>
    <a:clrScheme name="10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0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2_SOLID DK BLUE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BLUE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_GRADIENT DARK BLUE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Orange Heading 1">
  <a:themeElements>
    <a:clrScheme name="Custom 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FF00"/>
      </a:accent1>
      <a:accent2>
        <a:srgbClr val="333399"/>
      </a:accent2>
      <a:accent3>
        <a:srgbClr val="FFC000"/>
      </a:accent3>
      <a:accent4>
        <a:srgbClr val="BBE0E3"/>
      </a:accent4>
      <a:accent5>
        <a:srgbClr val="00B0F0"/>
      </a:accent5>
      <a:accent6>
        <a:srgbClr val="2D2D8A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BLUE FULL B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ue Ghost">
  <a:themeElements>
    <a:clrScheme name="Blue Gho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ue Ghos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Blue Gho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Gho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Gho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Gho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Gho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Gho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Gho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ustom Design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USTOM VIOLET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VIOLET FULL BLEED">
  <a:themeElements>
    <a:clrScheme name="4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4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Custom Design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GRADIENT BLACK">
  <a:themeElements>
    <a:clrScheme name="5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5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359406</TotalTime>
  <Words>668</Words>
  <Application>Microsoft Office PowerPoint</Application>
  <PresentationFormat>On-screen Show (4:3)</PresentationFormat>
  <Paragraphs>217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21</vt:i4>
      </vt:variant>
      <vt:variant>
        <vt:lpstr>Slide Titles</vt:lpstr>
      </vt:variant>
      <vt:variant>
        <vt:i4>29</vt:i4>
      </vt:variant>
    </vt:vector>
  </HeadingPairs>
  <TitlesOfParts>
    <vt:vector size="50" baseType="lpstr">
      <vt:lpstr>2_Custom Design</vt:lpstr>
      <vt:lpstr>CUSTOM BLUE</vt:lpstr>
      <vt:lpstr>CUSTOM BLUE FULL B</vt:lpstr>
      <vt:lpstr>Blue Ghost</vt:lpstr>
      <vt:lpstr>4_Custom Design</vt:lpstr>
      <vt:lpstr>CUSTOM VIOLET</vt:lpstr>
      <vt:lpstr>VIOLET FULL BLEED</vt:lpstr>
      <vt:lpstr>5_Custom Design</vt:lpstr>
      <vt:lpstr>GRADIENT BLACK</vt:lpstr>
      <vt:lpstr>1_GRADIENT DARK BLUE</vt:lpstr>
      <vt:lpstr>SOLID DK GREY</vt:lpstr>
      <vt:lpstr>1_SOLID DK BLUE</vt:lpstr>
      <vt:lpstr>CUSTOM BEIGE</vt:lpstr>
      <vt:lpstr>CUSTOM GREY BKGD</vt:lpstr>
      <vt:lpstr>CUSTOM MULTI</vt:lpstr>
      <vt:lpstr>1_CUSTOM MULTI 2</vt:lpstr>
      <vt:lpstr>CUSTOM NO FILL</vt:lpstr>
      <vt:lpstr>10_Custom Design</vt:lpstr>
      <vt:lpstr>2_SOLID DK BLUE</vt:lpstr>
      <vt:lpstr>2_GRADIENT DARK BLUE</vt:lpstr>
      <vt:lpstr>Orange Heading 1</vt:lpstr>
      <vt:lpstr>PowerPoint Presentation</vt:lpstr>
      <vt:lpstr>PowerPoint Presentation</vt:lpstr>
      <vt:lpstr>PowerPoint Presentation</vt:lpstr>
      <vt:lpstr>Health Approach</vt:lpstr>
      <vt:lpstr>PowerPoint Presentation</vt:lpstr>
      <vt:lpstr>VIOLENCE  </vt:lpstr>
      <vt:lpstr>PowerPoint Presentation</vt:lpstr>
      <vt:lpstr>TRANSMISSION OF VIOLENCE</vt:lpstr>
      <vt:lpstr>Transmission across syndromes  community                                   family                 spousal          child suicide  </vt:lpstr>
      <vt:lpstr>PowerPoint Presentation</vt:lpstr>
      <vt:lpstr>PowerPoint Presentation</vt:lpstr>
      <vt:lpstr>PowerPoint Presentation</vt:lpstr>
      <vt:lpstr>PowerPoint Presentation</vt:lpstr>
      <vt:lpstr>Identify and  interrupt conflict </vt:lpstr>
      <vt:lpstr>Mapping High Risk Zones </vt:lpstr>
      <vt:lpstr>PowerPoint Presentation</vt:lpstr>
      <vt:lpstr>PowerPoint Presentation</vt:lpstr>
      <vt:lpstr>qsw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INDEPENDENT EVALUATIONS  </vt:lpstr>
      <vt:lpstr>arrows</vt:lpstr>
      <vt:lpstr>Ciudad Juarez </vt:lpstr>
      <vt:lpstr>“Cure Violence….the approach that will come to prominence.”          - The Economist</vt:lpstr>
      <vt:lpstr>PowerPoint Presentation</vt:lpstr>
    </vt:vector>
  </TitlesOfParts>
  <Company>cpvp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Charlie Ransford</dc:creator>
  <cp:lastModifiedBy>Decker, R. Brent</cp:lastModifiedBy>
  <cp:revision>6458</cp:revision>
  <cp:lastPrinted>2013-12-12T20:18:24Z</cp:lastPrinted>
  <dcterms:created xsi:type="dcterms:W3CDTF">2012-08-15T18:05:15Z</dcterms:created>
  <dcterms:modified xsi:type="dcterms:W3CDTF">2017-02-02T14:39:41Z</dcterms:modified>
</cp:coreProperties>
</file>