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1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94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05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7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65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31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974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87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949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3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315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32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7DC3E-BD72-4277-9605-63F5B6230C3D}" type="datetimeFigureOut">
              <a:rPr lang="en-US" smtClean="0"/>
              <a:t>2/3/2017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F3655-7D62-4190-BA8C-6004DF7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0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Violence and Homicide in Guerrero, 2016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45791"/>
            <a:ext cx="9144000" cy="1655762"/>
          </a:xfrm>
        </p:spPr>
        <p:txBody>
          <a:bodyPr/>
          <a:lstStyle/>
          <a:p>
            <a:r>
              <a:rPr lang="en-US" dirty="0" smtClean="0"/>
              <a:t>Chris Kyle</a:t>
            </a:r>
          </a:p>
          <a:p>
            <a:r>
              <a:rPr lang="en-US" dirty="0" smtClean="0"/>
              <a:t>Department of Anthropology</a:t>
            </a:r>
          </a:p>
          <a:p>
            <a:r>
              <a:rPr lang="en-US" dirty="0" smtClean="0"/>
              <a:t>University of Alabama at Birmingham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79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148" y="87086"/>
            <a:ext cx="10515600" cy="101141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/>
              <a:t>Guerrero Violence Project Database</a:t>
            </a:r>
            <a:br>
              <a:rPr lang="en-US" sz="4000" b="1" dirty="0" smtClean="0"/>
            </a:br>
            <a:r>
              <a:rPr lang="en-US" sz="4000" b="1" dirty="0" smtClean="0"/>
              <a:t>Homicides 2007-2016</a:t>
            </a:r>
            <a:endParaRPr lang="en-US" sz="40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65" y="1159547"/>
            <a:ext cx="9089571" cy="5612011"/>
          </a:xfrm>
        </p:spPr>
      </p:pic>
    </p:spTree>
    <p:extLst>
      <p:ext uri="{BB962C8B-B14F-4D97-AF65-F5344CB8AC3E}">
        <p14:creationId xmlns:p14="http://schemas.microsoft.com/office/powerpoint/2010/main" val="180701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2015 Homicides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649" y="1435194"/>
            <a:ext cx="7998701" cy="5059735"/>
          </a:xfrm>
        </p:spPr>
      </p:pic>
    </p:spTree>
    <p:extLst>
      <p:ext uri="{BB962C8B-B14F-4D97-AF65-F5344CB8AC3E}">
        <p14:creationId xmlns:p14="http://schemas.microsoft.com/office/powerpoint/2010/main" val="219585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2016 Homicides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190" y="1419746"/>
            <a:ext cx="8033620" cy="5102077"/>
          </a:xfrm>
        </p:spPr>
      </p:pic>
    </p:spTree>
    <p:extLst>
      <p:ext uri="{BB962C8B-B14F-4D97-AF65-F5344CB8AC3E}">
        <p14:creationId xmlns:p14="http://schemas.microsoft.com/office/powerpoint/2010/main" val="6628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231" y="766482"/>
            <a:ext cx="10868507" cy="539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10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8927" y="674257"/>
            <a:ext cx="5157787" cy="823912"/>
          </a:xfrm>
        </p:spPr>
        <p:txBody>
          <a:bodyPr/>
          <a:lstStyle/>
          <a:p>
            <a:r>
              <a:rPr lang="en-US" dirty="0" smtClean="0"/>
              <a:t>Homicide Totals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96167223"/>
              </p:ext>
            </p:extLst>
          </p:nvPr>
        </p:nvGraphicFramePr>
        <p:xfrm>
          <a:off x="688927" y="1626768"/>
          <a:ext cx="5157786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2">
                  <a:extLst>
                    <a:ext uri="{9D8B030D-6E8A-4147-A177-3AD203B41FA5}">
                      <a16:colId xmlns:a16="http://schemas.microsoft.com/office/drawing/2014/main" val="4003082963"/>
                    </a:ext>
                  </a:extLst>
                </a:gridCol>
                <a:gridCol w="1719262">
                  <a:extLst>
                    <a:ext uri="{9D8B030D-6E8A-4147-A177-3AD203B41FA5}">
                      <a16:colId xmlns:a16="http://schemas.microsoft.com/office/drawing/2014/main" val="1008276371"/>
                    </a:ext>
                  </a:extLst>
                </a:gridCol>
                <a:gridCol w="1719262">
                  <a:extLst>
                    <a:ext uri="{9D8B030D-6E8A-4147-A177-3AD203B41FA5}">
                      <a16:colId xmlns:a16="http://schemas.microsoft.com/office/drawing/2014/main" val="24010551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991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Homicides (SNSP)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486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Homicides (GVP)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928611"/>
                  </a:ext>
                </a:extLst>
              </a:tr>
            </a:tbl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3565" y="674257"/>
            <a:ext cx="5183188" cy="823912"/>
          </a:xfrm>
        </p:spPr>
        <p:txBody>
          <a:bodyPr/>
          <a:lstStyle/>
          <a:p>
            <a:r>
              <a:rPr lang="en-US" dirty="0" smtClean="0"/>
              <a:t>Average Daily # of Killings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431637977"/>
              </p:ext>
            </p:extLst>
          </p:nvPr>
        </p:nvGraphicFramePr>
        <p:xfrm>
          <a:off x="6333566" y="1653966"/>
          <a:ext cx="5183187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729">
                  <a:extLst>
                    <a:ext uri="{9D8B030D-6E8A-4147-A177-3AD203B41FA5}">
                      <a16:colId xmlns:a16="http://schemas.microsoft.com/office/drawing/2014/main" val="431596661"/>
                    </a:ext>
                  </a:extLst>
                </a:gridCol>
                <a:gridCol w="1727729">
                  <a:extLst>
                    <a:ext uri="{9D8B030D-6E8A-4147-A177-3AD203B41FA5}">
                      <a16:colId xmlns:a16="http://schemas.microsoft.com/office/drawing/2014/main" val="4221168041"/>
                    </a:ext>
                  </a:extLst>
                </a:gridCol>
                <a:gridCol w="1727729">
                  <a:extLst>
                    <a:ext uri="{9D8B030D-6E8A-4147-A177-3AD203B41FA5}">
                      <a16:colId xmlns:a16="http://schemas.microsoft.com/office/drawing/2014/main" val="751539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802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Daily Toll (SNSP)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792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Daily Toll (GVP)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479477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931743"/>
              </p:ext>
            </p:extLst>
          </p:nvPr>
        </p:nvGraphicFramePr>
        <p:xfrm>
          <a:off x="3267819" y="4567053"/>
          <a:ext cx="545950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9753">
                  <a:extLst>
                    <a:ext uri="{9D8B030D-6E8A-4147-A177-3AD203B41FA5}">
                      <a16:colId xmlns:a16="http://schemas.microsoft.com/office/drawing/2014/main" val="1502845130"/>
                    </a:ext>
                  </a:extLst>
                </a:gridCol>
                <a:gridCol w="2729753">
                  <a:extLst>
                    <a:ext uri="{9D8B030D-6E8A-4147-A177-3AD203B41FA5}">
                      <a16:colId xmlns:a16="http://schemas.microsoft.com/office/drawing/2014/main" val="246557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 Increase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140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SNSP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9.8 %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3415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GVP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7.0 %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208611"/>
                  </a:ext>
                </a:extLst>
              </a:tr>
            </a:tbl>
          </a:graphicData>
        </a:graphic>
      </p:graphicFrame>
      <p:sp>
        <p:nvSpPr>
          <p:cNvPr id="14" name="Text Placeholder 2"/>
          <p:cNvSpPr txBox="1">
            <a:spLocks/>
          </p:cNvSpPr>
          <p:nvPr/>
        </p:nvSpPr>
        <p:spPr>
          <a:xfrm>
            <a:off x="3267819" y="3624906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% Change in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27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148" y="87086"/>
            <a:ext cx="10515600" cy="101141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/>
              <a:t>Guerrero Violence Project Database</a:t>
            </a:r>
            <a:br>
              <a:rPr lang="en-US" sz="4000" b="1" dirty="0" smtClean="0"/>
            </a:br>
            <a:r>
              <a:rPr lang="en-US" sz="4000" b="1" dirty="0" smtClean="0"/>
              <a:t>Homicides 2007-2016</a:t>
            </a:r>
            <a:endParaRPr lang="en-US" sz="40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165" y="1159547"/>
            <a:ext cx="9089571" cy="5612011"/>
          </a:xfrm>
        </p:spPr>
      </p:pic>
    </p:spTree>
    <p:extLst>
      <p:ext uri="{BB962C8B-B14F-4D97-AF65-F5344CB8AC3E}">
        <p14:creationId xmlns:p14="http://schemas.microsoft.com/office/powerpoint/2010/main" val="106166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2258"/>
            <a:ext cx="10515600" cy="1258141"/>
          </a:xfrm>
        </p:spPr>
        <p:txBody>
          <a:bodyPr/>
          <a:lstStyle/>
          <a:p>
            <a:r>
              <a:rPr lang="en-US" b="1" dirty="0" smtClean="0"/>
              <a:t>Ante- and Postmortem Features of Homicides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08511326"/>
              </p:ext>
            </p:extLst>
          </p:nvPr>
        </p:nvGraphicFramePr>
        <p:xfrm>
          <a:off x="914400" y="1696338"/>
          <a:ext cx="5181600" cy="1681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200">
                  <a:extLst>
                    <a:ext uri="{9D8B030D-6E8A-4147-A177-3AD203B41FA5}">
                      <a16:colId xmlns:a16="http://schemas.microsoft.com/office/drawing/2014/main" val="4144375805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4189269052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607820755"/>
                    </a:ext>
                  </a:extLst>
                </a:gridCol>
              </a:tblGrid>
              <a:tr h="37761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436453"/>
                  </a:ext>
                </a:extLst>
              </a:tr>
              <a:tr h="651774">
                <a:tc>
                  <a:txBody>
                    <a:bodyPr/>
                    <a:lstStyle/>
                    <a:p>
                      <a:r>
                        <a:rPr lang="en-US" dirty="0" smtClean="0"/>
                        <a:t>Clandestine Burials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375274"/>
                  </a:ext>
                </a:extLst>
              </a:tr>
              <a:tr h="651774">
                <a:tc>
                  <a:txBody>
                    <a:bodyPr/>
                    <a:lstStyle/>
                    <a:p>
                      <a:r>
                        <a:rPr lang="en-US" dirty="0" smtClean="0"/>
                        <a:t>Burials as % of all Homicides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8.0%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5.3%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026199"/>
                  </a:ext>
                </a:extLst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33537702"/>
              </p:ext>
            </p:extLst>
          </p:nvPr>
        </p:nvGraphicFramePr>
        <p:xfrm>
          <a:off x="838200" y="4453874"/>
          <a:ext cx="5889812" cy="2131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4588">
                  <a:extLst>
                    <a:ext uri="{9D8B030D-6E8A-4147-A177-3AD203B41FA5}">
                      <a16:colId xmlns:a16="http://schemas.microsoft.com/office/drawing/2014/main" val="101942439"/>
                    </a:ext>
                  </a:extLst>
                </a:gridCol>
                <a:gridCol w="1241473">
                  <a:extLst>
                    <a:ext uri="{9D8B030D-6E8A-4147-A177-3AD203B41FA5}">
                      <a16:colId xmlns:a16="http://schemas.microsoft.com/office/drawing/2014/main" val="1605391478"/>
                    </a:ext>
                  </a:extLst>
                </a:gridCol>
                <a:gridCol w="2003751">
                  <a:extLst>
                    <a:ext uri="{9D8B030D-6E8A-4147-A177-3AD203B41FA5}">
                      <a16:colId xmlns:a16="http://schemas.microsoft.com/office/drawing/2014/main" val="3849323384"/>
                    </a:ext>
                  </a:extLst>
                </a:gridCol>
              </a:tblGrid>
              <a:tr h="3686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6823748"/>
                  </a:ext>
                </a:extLst>
              </a:tr>
              <a:tr h="448740">
                <a:tc>
                  <a:txBody>
                    <a:bodyPr/>
                    <a:lstStyle/>
                    <a:p>
                      <a:r>
                        <a:rPr lang="en-US" dirty="0" smtClean="0"/>
                        <a:t>Exhibitionism, all</a:t>
                      </a:r>
                      <a:r>
                        <a:rPr lang="en-US" baseline="0" dirty="0" smtClean="0"/>
                        <a:t> forms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835813"/>
                  </a:ext>
                </a:extLst>
              </a:tr>
              <a:tr h="368633">
                <a:tc>
                  <a:txBody>
                    <a:bodyPr/>
                    <a:lstStyle/>
                    <a:p>
                      <a:r>
                        <a:rPr lang="en-US" dirty="0" smtClean="0"/>
                        <a:t>Dismemberments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789117"/>
                  </a:ext>
                </a:extLst>
              </a:tr>
              <a:tr h="945167">
                <a:tc>
                  <a:txBody>
                    <a:bodyPr/>
                    <a:lstStyle/>
                    <a:p>
                      <a:r>
                        <a:rPr lang="en-US" dirty="0" smtClean="0"/>
                        <a:t>Dismemberments as a % of all Homicides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3.3%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6.8%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850644"/>
                  </a:ext>
                </a:extLst>
              </a:tr>
            </a:tbl>
          </a:graphicData>
        </a:graphic>
      </p:graphicFrame>
      <p:sp>
        <p:nvSpPr>
          <p:cNvPr id="9" name="Text Placeholder 2"/>
          <p:cNvSpPr txBox="1">
            <a:spLocks/>
          </p:cNvSpPr>
          <p:nvPr/>
        </p:nvSpPr>
        <p:spPr>
          <a:xfrm>
            <a:off x="914400" y="1278779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Buried Bodies</a:t>
            </a:r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838200" y="3629962"/>
            <a:ext cx="6143625" cy="8239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Dismemberments and Exhibitionist Killings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08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132</Words>
  <Application>Microsoft Office PowerPoint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Violence and Homicide in Guerrero, 2016</vt:lpstr>
      <vt:lpstr>Guerrero Violence Project Database Homicides 2007-2016</vt:lpstr>
      <vt:lpstr>2015 Homicides</vt:lpstr>
      <vt:lpstr>2016 Homicides</vt:lpstr>
      <vt:lpstr>PowerPoint Presentation</vt:lpstr>
      <vt:lpstr>PowerPoint Presentation</vt:lpstr>
      <vt:lpstr>Guerrero Violence Project Database Homicides 2007-2016</vt:lpstr>
      <vt:lpstr>Ante- and Postmortem Features of Homicides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Kyle, Chris</dc:creator>
  <cp:lastModifiedBy>Kyle, Chris</cp:lastModifiedBy>
  <cp:revision>11</cp:revision>
  <dcterms:created xsi:type="dcterms:W3CDTF">2017-02-03T04:10:24Z</dcterms:created>
  <dcterms:modified xsi:type="dcterms:W3CDTF">2017-02-03T12:33:37Z</dcterms:modified>
</cp:coreProperties>
</file>