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33" r:id="rId3"/>
    <p:sldId id="334" r:id="rId4"/>
    <p:sldId id="335" r:id="rId5"/>
    <p:sldId id="336" r:id="rId6"/>
    <p:sldId id="337" r:id="rId7"/>
    <p:sldId id="340" r:id="rId8"/>
    <p:sldId id="338" r:id="rId9"/>
    <p:sldId id="339" r:id="rId10"/>
    <p:sldId id="342" r:id="rId11"/>
    <p:sldId id="349" r:id="rId12"/>
    <p:sldId id="343" r:id="rId13"/>
    <p:sldId id="346" r:id="rId14"/>
    <p:sldId id="350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C1A943B-0A41-434B-99A6-A288ACA98A61}">
          <p14:sldIdLst>
            <p14:sldId id="256"/>
            <p14:sldId id="333"/>
            <p14:sldId id="334"/>
            <p14:sldId id="335"/>
            <p14:sldId id="336"/>
            <p14:sldId id="337"/>
            <p14:sldId id="340"/>
            <p14:sldId id="338"/>
            <p14:sldId id="339"/>
            <p14:sldId id="342"/>
            <p14:sldId id="349"/>
            <p14:sldId id="343"/>
            <p14:sldId id="346"/>
            <p14:sldId id="350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00"/>
    <a:srgbClr val="007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5"/>
    <p:restoredTop sz="94586"/>
  </p:normalViewPr>
  <p:slideViewPr>
    <p:cSldViewPr snapToGrid="0" snapToObjects="1">
      <p:cViewPr varScale="1">
        <p:scale>
          <a:sx n="101" d="100"/>
          <a:sy n="101" d="100"/>
        </p:scale>
        <p:origin x="20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localhost/Users/octaviorodriguez/InSync/01.%20Up.Edu.Mx/JUSTICE%20IN%20MEXICO/03-PUBLICATIONS/JIM%20PUBS%20IN%20PROGRESS/2017_TJPB/DATA/170201_TJPB-DATA_v1.1.xlsx" TargetMode="External"/><Relationship Id="rId4" Type="http://schemas.openxmlformats.org/officeDocument/2006/relationships/chartUserShapes" Target="../drawings/drawing1.xml"/><Relationship Id="rId1" Type="http://schemas.microsoft.com/office/2011/relationships/chartStyle" Target="style10.xml"/><Relationship Id="rId2" Type="http://schemas.microsoft.com/office/2011/relationships/chartColorStyle" Target="colors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Relationship Id="rId4" Type="http://schemas.openxmlformats.org/officeDocument/2006/relationships/chartUserShapes" Target="../drawings/drawing2.xml"/><Relationship Id="rId1" Type="http://schemas.microsoft.com/office/2011/relationships/chartStyle" Target="style11.xml"/><Relationship Id="rId2" Type="http://schemas.microsoft.com/office/2011/relationships/chartColorStyle" Target="colors11.xm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microsoft.com/office/2011/relationships/chartStyle" Target="style9.xml"/><Relationship Id="rId2" Type="http://schemas.microsoft.com/office/2011/relationships/chartColorStyle" Target="colors9.xml"/><Relationship Id="rId3" Type="http://schemas.openxmlformats.org/officeDocument/2006/relationships/oleObject" Target="file://localhost/Users/octaviorodriguez/InSync/01.%20Up.Edu.Mx/JUSTICE%20IN%20MEXICO/03-PUBLICATIONS/JIM%20PUBS%20IN%20PROGRESS/2017_TJPB/DATA/170130_TJPB-DATA_v1.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8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dPt>
            <c:idx val="19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dPt>
            <c:idx val="2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FF0000"/>
                </a:solidFill>
                <a:round/>
              </a:ln>
              <a:effectLst/>
            </c:spPr>
          </c:dPt>
          <c:cat>
            <c:numRef>
              <c:f>INEGI!$A$84:$A$104</c:f>
              <c:numCache>
                <c:formatCode>General</c:formatCode>
                <c:ptCount val="21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</c:numCache>
            </c:numRef>
          </c:cat>
          <c:val>
            <c:numRef>
              <c:f>INEGI!$B$84:$B$104</c:f>
              <c:numCache>
                <c:formatCode>General</c:formatCode>
                <c:ptCount val="21"/>
                <c:pt idx="0">
                  <c:v>124.0</c:v>
                </c:pt>
                <c:pt idx="1">
                  <c:v>165.0</c:v>
                </c:pt>
                <c:pt idx="2">
                  <c:v>151.0</c:v>
                </c:pt>
                <c:pt idx="3">
                  <c:v>174.0</c:v>
                </c:pt>
                <c:pt idx="4">
                  <c:v>176.0</c:v>
                </c:pt>
                <c:pt idx="5">
                  <c:v>210.0</c:v>
                </c:pt>
                <c:pt idx="6">
                  <c:v>207.0</c:v>
                </c:pt>
                <c:pt idx="7">
                  <c:v>189.0</c:v>
                </c:pt>
                <c:pt idx="8">
                  <c:v>325.0</c:v>
                </c:pt>
                <c:pt idx="9">
                  <c:v>355.0</c:v>
                </c:pt>
                <c:pt idx="10">
                  <c:v>255.0</c:v>
                </c:pt>
                <c:pt idx="11">
                  <c:v>204.0</c:v>
                </c:pt>
                <c:pt idx="12">
                  <c:v>260.0</c:v>
                </c:pt>
                <c:pt idx="13">
                  <c:v>282.0</c:v>
                </c:pt>
                <c:pt idx="14">
                  <c:v>300.0</c:v>
                </c:pt>
                <c:pt idx="15">
                  <c:v>253.0</c:v>
                </c:pt>
                <c:pt idx="16">
                  <c:v>301.0</c:v>
                </c:pt>
                <c:pt idx="17">
                  <c:v>206.0</c:v>
                </c:pt>
                <c:pt idx="18">
                  <c:v>736.0</c:v>
                </c:pt>
                <c:pt idx="19" formatCode="#,##0">
                  <c:v>1115.0</c:v>
                </c:pt>
                <c:pt idx="20" formatCode="#,##0">
                  <c:v>1257.0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5964768"/>
        <c:axId val="-2086081056"/>
      </c:lineChart>
      <c:catAx>
        <c:axId val="-208596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86081056"/>
        <c:crosses val="autoZero"/>
        <c:auto val="1"/>
        <c:lblAlgn val="ctr"/>
        <c:lblOffset val="100"/>
        <c:noMultiLvlLbl val="0"/>
      </c:catAx>
      <c:valAx>
        <c:axId val="-208608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8596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0199520514481"/>
          <c:y val="0.013911076867673"/>
          <c:w val="0.937221029189533"/>
          <c:h val="0.880865658408735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INEGI!$AL$2:$BU$2</c:f>
              <c:numCache>
                <c:formatCode>mmm\-yy</c:formatCode>
                <c:ptCount val="36"/>
                <c:pt idx="0">
                  <c:v>39448.0</c:v>
                </c:pt>
                <c:pt idx="1">
                  <c:v>39479.0</c:v>
                </c:pt>
                <c:pt idx="2">
                  <c:v>39508.0</c:v>
                </c:pt>
                <c:pt idx="3">
                  <c:v>39539.0</c:v>
                </c:pt>
                <c:pt idx="4">
                  <c:v>39569.0</c:v>
                </c:pt>
                <c:pt idx="5">
                  <c:v>39600.0</c:v>
                </c:pt>
                <c:pt idx="6">
                  <c:v>39630.0</c:v>
                </c:pt>
                <c:pt idx="7">
                  <c:v>39661.0</c:v>
                </c:pt>
                <c:pt idx="8">
                  <c:v>39692.0</c:v>
                </c:pt>
                <c:pt idx="9">
                  <c:v>39722.0</c:v>
                </c:pt>
                <c:pt idx="10">
                  <c:v>39753.0</c:v>
                </c:pt>
                <c:pt idx="11">
                  <c:v>39783.0</c:v>
                </c:pt>
                <c:pt idx="12">
                  <c:v>39814.0</c:v>
                </c:pt>
                <c:pt idx="13">
                  <c:v>39845.0</c:v>
                </c:pt>
                <c:pt idx="14">
                  <c:v>39873.0</c:v>
                </c:pt>
                <c:pt idx="15">
                  <c:v>39904.0</c:v>
                </c:pt>
                <c:pt idx="16">
                  <c:v>39934.0</c:v>
                </c:pt>
                <c:pt idx="17">
                  <c:v>39965.0</c:v>
                </c:pt>
                <c:pt idx="18">
                  <c:v>39995.0</c:v>
                </c:pt>
                <c:pt idx="19">
                  <c:v>40026.0</c:v>
                </c:pt>
                <c:pt idx="20">
                  <c:v>40057.0</c:v>
                </c:pt>
                <c:pt idx="21">
                  <c:v>40087.0</c:v>
                </c:pt>
                <c:pt idx="22">
                  <c:v>40118.0</c:v>
                </c:pt>
                <c:pt idx="23">
                  <c:v>40148.0</c:v>
                </c:pt>
                <c:pt idx="24">
                  <c:v>40179.0</c:v>
                </c:pt>
                <c:pt idx="25">
                  <c:v>40210.0</c:v>
                </c:pt>
                <c:pt idx="26">
                  <c:v>40238.0</c:v>
                </c:pt>
                <c:pt idx="27">
                  <c:v>40269.0</c:v>
                </c:pt>
                <c:pt idx="28">
                  <c:v>40299.0</c:v>
                </c:pt>
                <c:pt idx="29">
                  <c:v>40330.0</c:v>
                </c:pt>
                <c:pt idx="30">
                  <c:v>40360.0</c:v>
                </c:pt>
                <c:pt idx="31">
                  <c:v>40391.0</c:v>
                </c:pt>
                <c:pt idx="32">
                  <c:v>40422.0</c:v>
                </c:pt>
                <c:pt idx="33">
                  <c:v>40452.0</c:v>
                </c:pt>
                <c:pt idx="34">
                  <c:v>40483.0</c:v>
                </c:pt>
                <c:pt idx="35">
                  <c:v>40513.0</c:v>
                </c:pt>
              </c:numCache>
            </c:numRef>
          </c:cat>
          <c:val>
            <c:numRef>
              <c:f>INEGI!$AL$3:$BU$3</c:f>
              <c:numCache>
                <c:formatCode>General</c:formatCode>
                <c:ptCount val="36"/>
                <c:pt idx="0">
                  <c:v>40.0</c:v>
                </c:pt>
                <c:pt idx="1">
                  <c:v>35.0</c:v>
                </c:pt>
                <c:pt idx="2">
                  <c:v>47.0</c:v>
                </c:pt>
                <c:pt idx="3">
                  <c:v>54.0</c:v>
                </c:pt>
                <c:pt idx="4">
                  <c:v>20.0</c:v>
                </c:pt>
                <c:pt idx="5">
                  <c:v>36.0</c:v>
                </c:pt>
                <c:pt idx="6">
                  <c:v>33.0</c:v>
                </c:pt>
                <c:pt idx="7">
                  <c:v>30.0</c:v>
                </c:pt>
                <c:pt idx="8">
                  <c:v>55.0</c:v>
                </c:pt>
                <c:pt idx="9">
                  <c:v>146.0</c:v>
                </c:pt>
                <c:pt idx="10">
                  <c:v>206.0</c:v>
                </c:pt>
                <c:pt idx="11">
                  <c:v>80.0</c:v>
                </c:pt>
                <c:pt idx="12" formatCode="#,##0">
                  <c:v>125.0</c:v>
                </c:pt>
                <c:pt idx="13" formatCode="#,##0">
                  <c:v>57.0</c:v>
                </c:pt>
                <c:pt idx="14" formatCode="#,##0">
                  <c:v>79.0</c:v>
                </c:pt>
                <c:pt idx="15" formatCode="#,##0">
                  <c:v>66.0</c:v>
                </c:pt>
                <c:pt idx="16" formatCode="#,##0">
                  <c:v>76.0</c:v>
                </c:pt>
                <c:pt idx="17" formatCode="#,##0">
                  <c:v>48.0</c:v>
                </c:pt>
                <c:pt idx="18" formatCode="#,##0">
                  <c:v>70.0</c:v>
                </c:pt>
                <c:pt idx="19" formatCode="#,##0">
                  <c:v>85.0</c:v>
                </c:pt>
                <c:pt idx="20" formatCode="#,##0">
                  <c:v>107.0</c:v>
                </c:pt>
                <c:pt idx="21" formatCode="#,##0">
                  <c:v>66.0</c:v>
                </c:pt>
                <c:pt idx="22" formatCode="#,##0">
                  <c:v>75.0</c:v>
                </c:pt>
                <c:pt idx="23" formatCode="#,##0">
                  <c:v>240.0</c:v>
                </c:pt>
                <c:pt idx="24" formatCode="#,##0">
                  <c:v>218.0</c:v>
                </c:pt>
                <c:pt idx="25" formatCode="#,##0">
                  <c:v>116.0</c:v>
                </c:pt>
                <c:pt idx="26" formatCode="#,##0">
                  <c:v>107.0</c:v>
                </c:pt>
                <c:pt idx="27" formatCode="#,##0">
                  <c:v>119.0</c:v>
                </c:pt>
                <c:pt idx="28" formatCode="#,##0">
                  <c:v>106.0</c:v>
                </c:pt>
                <c:pt idx="29" formatCode="#,##0">
                  <c:v>90.0</c:v>
                </c:pt>
                <c:pt idx="30" formatCode="#,##0">
                  <c:v>107.0</c:v>
                </c:pt>
                <c:pt idx="31" formatCode="#,##0">
                  <c:v>99.0</c:v>
                </c:pt>
                <c:pt idx="32" formatCode="#,##0">
                  <c:v>62.0</c:v>
                </c:pt>
                <c:pt idx="33" formatCode="#,##0">
                  <c:v>70.0</c:v>
                </c:pt>
                <c:pt idx="34" formatCode="#,##0">
                  <c:v>81.0</c:v>
                </c:pt>
                <c:pt idx="35" formatCode="#,##0">
                  <c:v>75.0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23887248"/>
        <c:axId val="-2024498240"/>
      </c:lineChart>
      <c:dateAx>
        <c:axId val="-20238872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4498240"/>
        <c:crosses val="autoZero"/>
        <c:auto val="1"/>
        <c:lblOffset val="100"/>
        <c:baseTimeUnit val="months"/>
        <c:majorUnit val="1.0"/>
        <c:majorTimeUnit val="months"/>
      </c:dateAx>
      <c:valAx>
        <c:axId val="-202449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3887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INEGI!$B$2:$EN$2</c:f>
              <c:numCache>
                <c:formatCode>mmm\-yy</c:formatCode>
                <c:ptCount val="143"/>
                <c:pt idx="0">
                  <c:v>38353.0</c:v>
                </c:pt>
                <c:pt idx="1">
                  <c:v>38384.0</c:v>
                </c:pt>
                <c:pt idx="2">
                  <c:v>38412.0</c:v>
                </c:pt>
                <c:pt idx="3">
                  <c:v>38443.0</c:v>
                </c:pt>
                <c:pt idx="4">
                  <c:v>38473.0</c:v>
                </c:pt>
                <c:pt idx="5">
                  <c:v>38504.0</c:v>
                </c:pt>
                <c:pt idx="6">
                  <c:v>38534.0</c:v>
                </c:pt>
                <c:pt idx="7">
                  <c:v>38565.0</c:v>
                </c:pt>
                <c:pt idx="8">
                  <c:v>38596.0</c:v>
                </c:pt>
                <c:pt idx="9">
                  <c:v>38626.0</c:v>
                </c:pt>
                <c:pt idx="10">
                  <c:v>38657.0</c:v>
                </c:pt>
                <c:pt idx="11">
                  <c:v>38687.0</c:v>
                </c:pt>
                <c:pt idx="12">
                  <c:v>38718.0</c:v>
                </c:pt>
                <c:pt idx="13">
                  <c:v>38749.0</c:v>
                </c:pt>
                <c:pt idx="14">
                  <c:v>38777.0</c:v>
                </c:pt>
                <c:pt idx="15">
                  <c:v>38808.0</c:v>
                </c:pt>
                <c:pt idx="16">
                  <c:v>38838.0</c:v>
                </c:pt>
                <c:pt idx="17">
                  <c:v>38869.0</c:v>
                </c:pt>
                <c:pt idx="18">
                  <c:v>38899.0</c:v>
                </c:pt>
                <c:pt idx="19">
                  <c:v>38930.0</c:v>
                </c:pt>
                <c:pt idx="20">
                  <c:v>38961.0</c:v>
                </c:pt>
                <c:pt idx="21">
                  <c:v>38991.0</c:v>
                </c:pt>
                <c:pt idx="22">
                  <c:v>39022.0</c:v>
                </c:pt>
                <c:pt idx="23">
                  <c:v>39052.0</c:v>
                </c:pt>
                <c:pt idx="24">
                  <c:v>39083.0</c:v>
                </c:pt>
                <c:pt idx="25">
                  <c:v>39114.0</c:v>
                </c:pt>
                <c:pt idx="26">
                  <c:v>39142.0</c:v>
                </c:pt>
                <c:pt idx="27">
                  <c:v>39173.0</c:v>
                </c:pt>
                <c:pt idx="28">
                  <c:v>39203.0</c:v>
                </c:pt>
                <c:pt idx="29">
                  <c:v>39234.0</c:v>
                </c:pt>
                <c:pt idx="30">
                  <c:v>39264.0</c:v>
                </c:pt>
                <c:pt idx="31">
                  <c:v>39295.0</c:v>
                </c:pt>
                <c:pt idx="32">
                  <c:v>39326.0</c:v>
                </c:pt>
                <c:pt idx="33">
                  <c:v>39356.0</c:v>
                </c:pt>
                <c:pt idx="34">
                  <c:v>39387.0</c:v>
                </c:pt>
                <c:pt idx="35">
                  <c:v>39417.0</c:v>
                </c:pt>
                <c:pt idx="36">
                  <c:v>39448.0</c:v>
                </c:pt>
                <c:pt idx="37">
                  <c:v>39479.0</c:v>
                </c:pt>
                <c:pt idx="38">
                  <c:v>39508.0</c:v>
                </c:pt>
                <c:pt idx="39">
                  <c:v>39539.0</c:v>
                </c:pt>
                <c:pt idx="40">
                  <c:v>39569.0</c:v>
                </c:pt>
                <c:pt idx="41">
                  <c:v>39600.0</c:v>
                </c:pt>
                <c:pt idx="42">
                  <c:v>39630.0</c:v>
                </c:pt>
                <c:pt idx="43">
                  <c:v>39661.0</c:v>
                </c:pt>
                <c:pt idx="44">
                  <c:v>39692.0</c:v>
                </c:pt>
                <c:pt idx="45">
                  <c:v>39722.0</c:v>
                </c:pt>
                <c:pt idx="46">
                  <c:v>39753.0</c:v>
                </c:pt>
                <c:pt idx="47">
                  <c:v>39783.0</c:v>
                </c:pt>
                <c:pt idx="48">
                  <c:v>39814.0</c:v>
                </c:pt>
                <c:pt idx="49">
                  <c:v>39845.0</c:v>
                </c:pt>
                <c:pt idx="50">
                  <c:v>39873.0</c:v>
                </c:pt>
                <c:pt idx="51">
                  <c:v>39904.0</c:v>
                </c:pt>
                <c:pt idx="52">
                  <c:v>39934.0</c:v>
                </c:pt>
                <c:pt idx="53">
                  <c:v>39965.0</c:v>
                </c:pt>
                <c:pt idx="54">
                  <c:v>39995.0</c:v>
                </c:pt>
                <c:pt idx="55">
                  <c:v>40026.0</c:v>
                </c:pt>
                <c:pt idx="56">
                  <c:v>40057.0</c:v>
                </c:pt>
                <c:pt idx="57">
                  <c:v>40087.0</c:v>
                </c:pt>
                <c:pt idx="58">
                  <c:v>40118.0</c:v>
                </c:pt>
                <c:pt idx="59">
                  <c:v>40148.0</c:v>
                </c:pt>
                <c:pt idx="60">
                  <c:v>40179.0</c:v>
                </c:pt>
                <c:pt idx="61">
                  <c:v>40210.0</c:v>
                </c:pt>
                <c:pt idx="62">
                  <c:v>40238.0</c:v>
                </c:pt>
                <c:pt idx="63">
                  <c:v>40269.0</c:v>
                </c:pt>
                <c:pt idx="64">
                  <c:v>40299.0</c:v>
                </c:pt>
                <c:pt idx="65">
                  <c:v>40330.0</c:v>
                </c:pt>
                <c:pt idx="66">
                  <c:v>40360.0</c:v>
                </c:pt>
                <c:pt idx="67">
                  <c:v>40391.0</c:v>
                </c:pt>
                <c:pt idx="68">
                  <c:v>40422.0</c:v>
                </c:pt>
                <c:pt idx="69">
                  <c:v>40452.0</c:v>
                </c:pt>
                <c:pt idx="70">
                  <c:v>40483.0</c:v>
                </c:pt>
                <c:pt idx="71">
                  <c:v>40513.0</c:v>
                </c:pt>
                <c:pt idx="72">
                  <c:v>40544.0</c:v>
                </c:pt>
                <c:pt idx="73">
                  <c:v>40575.0</c:v>
                </c:pt>
                <c:pt idx="74">
                  <c:v>40603.0</c:v>
                </c:pt>
                <c:pt idx="75">
                  <c:v>40634.0</c:v>
                </c:pt>
                <c:pt idx="76">
                  <c:v>40664.0</c:v>
                </c:pt>
                <c:pt idx="77">
                  <c:v>40695.0</c:v>
                </c:pt>
                <c:pt idx="78">
                  <c:v>40725.0</c:v>
                </c:pt>
                <c:pt idx="79">
                  <c:v>40756.0</c:v>
                </c:pt>
                <c:pt idx="80">
                  <c:v>40787.0</c:v>
                </c:pt>
                <c:pt idx="81">
                  <c:v>40817.0</c:v>
                </c:pt>
                <c:pt idx="82">
                  <c:v>40848.0</c:v>
                </c:pt>
                <c:pt idx="83">
                  <c:v>40878.0</c:v>
                </c:pt>
                <c:pt idx="84">
                  <c:v>40909.0</c:v>
                </c:pt>
                <c:pt idx="85">
                  <c:v>40940.0</c:v>
                </c:pt>
                <c:pt idx="86">
                  <c:v>40969.0</c:v>
                </c:pt>
                <c:pt idx="87">
                  <c:v>41000.0</c:v>
                </c:pt>
                <c:pt idx="88">
                  <c:v>41030.0</c:v>
                </c:pt>
                <c:pt idx="89">
                  <c:v>41061.0</c:v>
                </c:pt>
                <c:pt idx="90">
                  <c:v>41091.0</c:v>
                </c:pt>
                <c:pt idx="91">
                  <c:v>41122.0</c:v>
                </c:pt>
                <c:pt idx="92">
                  <c:v>41153.0</c:v>
                </c:pt>
                <c:pt idx="93">
                  <c:v>41183.0</c:v>
                </c:pt>
                <c:pt idx="94">
                  <c:v>41214.0</c:v>
                </c:pt>
                <c:pt idx="95">
                  <c:v>41244.0</c:v>
                </c:pt>
                <c:pt idx="96">
                  <c:v>41275.0</c:v>
                </c:pt>
                <c:pt idx="97">
                  <c:v>41306.0</c:v>
                </c:pt>
                <c:pt idx="98">
                  <c:v>41334.0</c:v>
                </c:pt>
                <c:pt idx="99">
                  <c:v>41365.0</c:v>
                </c:pt>
                <c:pt idx="100">
                  <c:v>41395.0</c:v>
                </c:pt>
                <c:pt idx="101">
                  <c:v>41426.0</c:v>
                </c:pt>
                <c:pt idx="102">
                  <c:v>41456.0</c:v>
                </c:pt>
                <c:pt idx="103">
                  <c:v>41487.0</c:v>
                </c:pt>
                <c:pt idx="104">
                  <c:v>41518.0</c:v>
                </c:pt>
                <c:pt idx="105">
                  <c:v>41548.0</c:v>
                </c:pt>
                <c:pt idx="106">
                  <c:v>41579.0</c:v>
                </c:pt>
                <c:pt idx="107">
                  <c:v>41609.0</c:v>
                </c:pt>
                <c:pt idx="108">
                  <c:v>41640.0</c:v>
                </c:pt>
                <c:pt idx="109">
                  <c:v>41671.0</c:v>
                </c:pt>
                <c:pt idx="110">
                  <c:v>41699.0</c:v>
                </c:pt>
                <c:pt idx="111">
                  <c:v>41730.0</c:v>
                </c:pt>
                <c:pt idx="112">
                  <c:v>41760.0</c:v>
                </c:pt>
                <c:pt idx="113">
                  <c:v>41791.0</c:v>
                </c:pt>
                <c:pt idx="114">
                  <c:v>41821.0</c:v>
                </c:pt>
                <c:pt idx="115">
                  <c:v>41852.0</c:v>
                </c:pt>
                <c:pt idx="116">
                  <c:v>41883.0</c:v>
                </c:pt>
                <c:pt idx="117">
                  <c:v>41913.0</c:v>
                </c:pt>
                <c:pt idx="118">
                  <c:v>41944.0</c:v>
                </c:pt>
                <c:pt idx="119">
                  <c:v>41974.0</c:v>
                </c:pt>
                <c:pt idx="120">
                  <c:v>42005.0</c:v>
                </c:pt>
                <c:pt idx="121">
                  <c:v>42036.0</c:v>
                </c:pt>
                <c:pt idx="122">
                  <c:v>42064.0</c:v>
                </c:pt>
                <c:pt idx="123">
                  <c:v>42095.0</c:v>
                </c:pt>
                <c:pt idx="124">
                  <c:v>42125.0</c:v>
                </c:pt>
                <c:pt idx="125">
                  <c:v>42156.0</c:v>
                </c:pt>
                <c:pt idx="126">
                  <c:v>42186.0</c:v>
                </c:pt>
                <c:pt idx="127">
                  <c:v>42217.0</c:v>
                </c:pt>
                <c:pt idx="128">
                  <c:v>42248.0</c:v>
                </c:pt>
                <c:pt idx="129">
                  <c:v>42278.0</c:v>
                </c:pt>
                <c:pt idx="130">
                  <c:v>42309.0</c:v>
                </c:pt>
                <c:pt idx="131">
                  <c:v>42339.0</c:v>
                </c:pt>
                <c:pt idx="132">
                  <c:v>42370.0</c:v>
                </c:pt>
                <c:pt idx="133">
                  <c:v>42401.0</c:v>
                </c:pt>
                <c:pt idx="134">
                  <c:v>42430.0</c:v>
                </c:pt>
                <c:pt idx="135">
                  <c:v>42461.0</c:v>
                </c:pt>
                <c:pt idx="136">
                  <c:v>42491.0</c:v>
                </c:pt>
                <c:pt idx="137">
                  <c:v>42522.0</c:v>
                </c:pt>
                <c:pt idx="138">
                  <c:v>42552.0</c:v>
                </c:pt>
                <c:pt idx="139">
                  <c:v>42583.0</c:v>
                </c:pt>
                <c:pt idx="140">
                  <c:v>42614.0</c:v>
                </c:pt>
                <c:pt idx="141">
                  <c:v>42644.0</c:v>
                </c:pt>
                <c:pt idx="142">
                  <c:v>42675.0</c:v>
                </c:pt>
              </c:numCache>
            </c:numRef>
          </c:cat>
          <c:val>
            <c:numRef>
              <c:f>INEGI!$B$3:$EN$3</c:f>
              <c:numCache>
                <c:formatCode>General</c:formatCode>
                <c:ptCount val="143"/>
                <c:pt idx="0">
                  <c:v>5.0</c:v>
                </c:pt>
                <c:pt idx="1">
                  <c:v>14.0</c:v>
                </c:pt>
                <c:pt idx="2">
                  <c:v>24.0</c:v>
                </c:pt>
                <c:pt idx="3">
                  <c:v>39.0</c:v>
                </c:pt>
                <c:pt idx="4">
                  <c:v>19.0</c:v>
                </c:pt>
                <c:pt idx="5">
                  <c:v>10.0</c:v>
                </c:pt>
                <c:pt idx="6">
                  <c:v>17.0</c:v>
                </c:pt>
                <c:pt idx="7">
                  <c:v>32.0</c:v>
                </c:pt>
                <c:pt idx="8">
                  <c:v>25.0</c:v>
                </c:pt>
                <c:pt idx="9">
                  <c:v>31.0</c:v>
                </c:pt>
                <c:pt idx="10">
                  <c:v>24.0</c:v>
                </c:pt>
                <c:pt idx="11">
                  <c:v>16.0</c:v>
                </c:pt>
                <c:pt idx="12">
                  <c:v>22.0</c:v>
                </c:pt>
                <c:pt idx="13">
                  <c:v>24.0</c:v>
                </c:pt>
                <c:pt idx="14">
                  <c:v>23.0</c:v>
                </c:pt>
                <c:pt idx="15">
                  <c:v>24.0</c:v>
                </c:pt>
                <c:pt idx="16">
                  <c:v>24.0</c:v>
                </c:pt>
                <c:pt idx="17">
                  <c:v>29.0</c:v>
                </c:pt>
                <c:pt idx="18">
                  <c:v>22.0</c:v>
                </c:pt>
                <c:pt idx="19">
                  <c:v>29.0</c:v>
                </c:pt>
                <c:pt idx="20">
                  <c:v>40.0</c:v>
                </c:pt>
                <c:pt idx="21">
                  <c:v>18.0</c:v>
                </c:pt>
                <c:pt idx="22">
                  <c:v>22.0</c:v>
                </c:pt>
                <c:pt idx="23">
                  <c:v>23.0</c:v>
                </c:pt>
                <c:pt idx="24">
                  <c:v>19.0</c:v>
                </c:pt>
                <c:pt idx="25">
                  <c:v>23.0</c:v>
                </c:pt>
                <c:pt idx="26">
                  <c:v>21.0</c:v>
                </c:pt>
                <c:pt idx="27">
                  <c:v>30.0</c:v>
                </c:pt>
                <c:pt idx="28">
                  <c:v>20.0</c:v>
                </c:pt>
                <c:pt idx="29">
                  <c:v>29.0</c:v>
                </c:pt>
                <c:pt idx="30">
                  <c:v>9.0</c:v>
                </c:pt>
                <c:pt idx="31">
                  <c:v>20.0</c:v>
                </c:pt>
                <c:pt idx="32">
                  <c:v>14.0</c:v>
                </c:pt>
                <c:pt idx="33">
                  <c:v>7.0</c:v>
                </c:pt>
                <c:pt idx="34">
                  <c:v>8.0</c:v>
                </c:pt>
                <c:pt idx="35">
                  <c:v>7.0</c:v>
                </c:pt>
                <c:pt idx="36">
                  <c:v>40.0</c:v>
                </c:pt>
                <c:pt idx="37">
                  <c:v>35.0</c:v>
                </c:pt>
                <c:pt idx="38">
                  <c:v>47.0</c:v>
                </c:pt>
                <c:pt idx="39">
                  <c:v>54.0</c:v>
                </c:pt>
                <c:pt idx="40">
                  <c:v>20.0</c:v>
                </c:pt>
                <c:pt idx="41">
                  <c:v>36.0</c:v>
                </c:pt>
                <c:pt idx="42">
                  <c:v>33.0</c:v>
                </c:pt>
                <c:pt idx="43">
                  <c:v>30.0</c:v>
                </c:pt>
                <c:pt idx="44">
                  <c:v>55.0</c:v>
                </c:pt>
                <c:pt idx="45">
                  <c:v>146.0</c:v>
                </c:pt>
                <c:pt idx="46">
                  <c:v>206.0</c:v>
                </c:pt>
                <c:pt idx="47">
                  <c:v>80.0</c:v>
                </c:pt>
                <c:pt idx="48" formatCode="#,##0">
                  <c:v>125.0</c:v>
                </c:pt>
                <c:pt idx="49" formatCode="#,##0">
                  <c:v>57.0</c:v>
                </c:pt>
                <c:pt idx="50" formatCode="#,##0">
                  <c:v>79.0</c:v>
                </c:pt>
                <c:pt idx="51" formatCode="#,##0">
                  <c:v>66.0</c:v>
                </c:pt>
                <c:pt idx="52" formatCode="#,##0">
                  <c:v>76.0</c:v>
                </c:pt>
                <c:pt idx="53" formatCode="#,##0">
                  <c:v>48.0</c:v>
                </c:pt>
                <c:pt idx="54" formatCode="#,##0">
                  <c:v>70.0</c:v>
                </c:pt>
                <c:pt idx="55" formatCode="#,##0">
                  <c:v>85.0</c:v>
                </c:pt>
                <c:pt idx="56" formatCode="#,##0">
                  <c:v>107.0</c:v>
                </c:pt>
                <c:pt idx="57" formatCode="#,##0">
                  <c:v>66.0</c:v>
                </c:pt>
                <c:pt idx="58" formatCode="#,##0">
                  <c:v>75.0</c:v>
                </c:pt>
                <c:pt idx="59" formatCode="#,##0">
                  <c:v>240.0</c:v>
                </c:pt>
                <c:pt idx="60" formatCode="#,##0">
                  <c:v>218.0</c:v>
                </c:pt>
                <c:pt idx="61" formatCode="#,##0">
                  <c:v>116.0</c:v>
                </c:pt>
                <c:pt idx="62" formatCode="#,##0">
                  <c:v>107.0</c:v>
                </c:pt>
                <c:pt idx="63" formatCode="#,##0">
                  <c:v>119.0</c:v>
                </c:pt>
                <c:pt idx="64" formatCode="#,##0">
                  <c:v>106.0</c:v>
                </c:pt>
                <c:pt idx="65" formatCode="#,##0">
                  <c:v>90.0</c:v>
                </c:pt>
                <c:pt idx="66" formatCode="#,##0">
                  <c:v>107.0</c:v>
                </c:pt>
                <c:pt idx="67" formatCode="#,##0">
                  <c:v>99.0</c:v>
                </c:pt>
                <c:pt idx="68" formatCode="#,##0">
                  <c:v>62.0</c:v>
                </c:pt>
                <c:pt idx="69" formatCode="#,##0">
                  <c:v>70.0</c:v>
                </c:pt>
                <c:pt idx="70" formatCode="#,##0">
                  <c:v>81.0</c:v>
                </c:pt>
                <c:pt idx="71" formatCode="#,##0">
                  <c:v>75.0</c:v>
                </c:pt>
                <c:pt idx="72">
                  <c:v>57.0</c:v>
                </c:pt>
                <c:pt idx="73">
                  <c:v>35.0</c:v>
                </c:pt>
                <c:pt idx="74">
                  <c:v>49.0</c:v>
                </c:pt>
                <c:pt idx="75">
                  <c:v>39.0</c:v>
                </c:pt>
                <c:pt idx="76">
                  <c:v>47.0</c:v>
                </c:pt>
                <c:pt idx="77">
                  <c:v>57.0</c:v>
                </c:pt>
                <c:pt idx="78">
                  <c:v>40.0</c:v>
                </c:pt>
                <c:pt idx="79">
                  <c:v>39.0</c:v>
                </c:pt>
                <c:pt idx="80">
                  <c:v>34.0</c:v>
                </c:pt>
                <c:pt idx="81">
                  <c:v>45.0</c:v>
                </c:pt>
                <c:pt idx="82">
                  <c:v>32.0</c:v>
                </c:pt>
                <c:pt idx="83">
                  <c:v>30.0</c:v>
                </c:pt>
                <c:pt idx="84">
                  <c:v>42.0</c:v>
                </c:pt>
                <c:pt idx="85">
                  <c:v>20.0</c:v>
                </c:pt>
                <c:pt idx="86">
                  <c:v>31.0</c:v>
                </c:pt>
                <c:pt idx="87">
                  <c:v>25.0</c:v>
                </c:pt>
                <c:pt idx="88">
                  <c:v>22.0</c:v>
                </c:pt>
                <c:pt idx="89">
                  <c:v>29.0</c:v>
                </c:pt>
                <c:pt idx="90">
                  <c:v>23.0</c:v>
                </c:pt>
                <c:pt idx="91">
                  <c:v>18.0</c:v>
                </c:pt>
                <c:pt idx="92">
                  <c:v>33.0</c:v>
                </c:pt>
                <c:pt idx="93">
                  <c:v>17.0</c:v>
                </c:pt>
                <c:pt idx="94">
                  <c:v>38.0</c:v>
                </c:pt>
                <c:pt idx="95">
                  <c:v>28.0</c:v>
                </c:pt>
                <c:pt idx="96">
                  <c:v>34.0</c:v>
                </c:pt>
                <c:pt idx="97">
                  <c:v>34.0</c:v>
                </c:pt>
                <c:pt idx="98">
                  <c:v>42.0</c:v>
                </c:pt>
                <c:pt idx="99">
                  <c:v>62.0</c:v>
                </c:pt>
                <c:pt idx="100">
                  <c:v>39.0</c:v>
                </c:pt>
                <c:pt idx="101">
                  <c:v>44.0</c:v>
                </c:pt>
                <c:pt idx="102">
                  <c:v>40.0</c:v>
                </c:pt>
                <c:pt idx="103">
                  <c:v>44.0</c:v>
                </c:pt>
                <c:pt idx="104">
                  <c:v>49.0</c:v>
                </c:pt>
                <c:pt idx="105">
                  <c:v>40.0</c:v>
                </c:pt>
                <c:pt idx="106">
                  <c:v>41.0</c:v>
                </c:pt>
                <c:pt idx="107">
                  <c:v>50.0</c:v>
                </c:pt>
                <c:pt idx="108">
                  <c:v>45.0</c:v>
                </c:pt>
                <c:pt idx="109">
                  <c:v>49.0</c:v>
                </c:pt>
                <c:pt idx="110">
                  <c:v>37.0</c:v>
                </c:pt>
                <c:pt idx="111">
                  <c:v>30.0</c:v>
                </c:pt>
                <c:pt idx="112">
                  <c:v>30.0</c:v>
                </c:pt>
                <c:pt idx="113">
                  <c:v>41.0</c:v>
                </c:pt>
                <c:pt idx="114">
                  <c:v>39.0</c:v>
                </c:pt>
                <c:pt idx="115">
                  <c:v>44.0</c:v>
                </c:pt>
                <c:pt idx="116">
                  <c:v>49.0</c:v>
                </c:pt>
                <c:pt idx="117">
                  <c:v>40.0</c:v>
                </c:pt>
                <c:pt idx="118">
                  <c:v>27.0</c:v>
                </c:pt>
                <c:pt idx="119">
                  <c:v>30.0</c:v>
                </c:pt>
                <c:pt idx="120">
                  <c:v>27.0</c:v>
                </c:pt>
                <c:pt idx="121">
                  <c:v>26.0</c:v>
                </c:pt>
                <c:pt idx="122">
                  <c:v>38.0</c:v>
                </c:pt>
                <c:pt idx="123">
                  <c:v>55.0</c:v>
                </c:pt>
                <c:pt idx="124">
                  <c:v>57.0</c:v>
                </c:pt>
                <c:pt idx="125">
                  <c:v>68.0</c:v>
                </c:pt>
                <c:pt idx="126">
                  <c:v>53.0</c:v>
                </c:pt>
                <c:pt idx="127">
                  <c:v>73.0</c:v>
                </c:pt>
                <c:pt idx="128">
                  <c:v>65.0</c:v>
                </c:pt>
                <c:pt idx="129">
                  <c:v>53.0</c:v>
                </c:pt>
                <c:pt idx="130">
                  <c:v>54.0</c:v>
                </c:pt>
                <c:pt idx="131">
                  <c:v>54.0</c:v>
                </c:pt>
                <c:pt idx="132" formatCode="0">
                  <c:v>67.0</c:v>
                </c:pt>
                <c:pt idx="133" formatCode="0">
                  <c:v>56.0</c:v>
                </c:pt>
                <c:pt idx="134" formatCode="0">
                  <c:v>68.0</c:v>
                </c:pt>
                <c:pt idx="135" formatCode="0">
                  <c:v>59.0</c:v>
                </c:pt>
                <c:pt idx="136" formatCode="0">
                  <c:v>76.0</c:v>
                </c:pt>
                <c:pt idx="137" formatCode="0">
                  <c:v>60.0</c:v>
                </c:pt>
                <c:pt idx="138" formatCode="0">
                  <c:v>76.0</c:v>
                </c:pt>
                <c:pt idx="139" formatCode="0">
                  <c:v>57.0</c:v>
                </c:pt>
                <c:pt idx="140" formatCode="0">
                  <c:v>80.0</c:v>
                </c:pt>
                <c:pt idx="141" formatCode="0">
                  <c:v>74.0</c:v>
                </c:pt>
                <c:pt idx="142" formatCode="0">
                  <c:v>92.0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8367584"/>
        <c:axId val="-2041819184"/>
      </c:lineChart>
      <c:dateAx>
        <c:axId val="-212836758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1819184"/>
        <c:crosses val="autoZero"/>
        <c:auto val="1"/>
        <c:lblOffset val="100"/>
        <c:baseTimeUnit val="months"/>
        <c:majorUnit val="1.0"/>
        <c:majorTimeUnit val="months"/>
      </c:dateAx>
      <c:valAx>
        <c:axId val="-204181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367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COMPARISON!$A$2</c:f>
              <c:strCache>
                <c:ptCount val="1"/>
                <c:pt idx="0">
                  <c:v>INEGI</c:v>
                </c:pt>
              </c:strCache>
            </c:strRef>
          </c:tx>
          <c:spPr>
            <a:solidFill>
              <a:srgbClr val="FF7C00"/>
            </a:solidFill>
            <a:ln>
              <a:noFill/>
            </a:ln>
            <a:effectLst/>
          </c:spPr>
          <c:invertIfNegative val="0"/>
          <c:cat>
            <c:strRef>
              <c:f>COMPARISON!$G$1:$R$1</c:f>
              <c:strCach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2016*</c:v>
                </c:pt>
              </c:strCache>
            </c:strRef>
          </c:cat>
          <c:val>
            <c:numRef>
              <c:f>COMPARISON!$G$2:$R$2</c:f>
              <c:numCache>
                <c:formatCode>General</c:formatCode>
                <c:ptCount val="12"/>
                <c:pt idx="0">
                  <c:v>256.0</c:v>
                </c:pt>
                <c:pt idx="1">
                  <c:v>300.0</c:v>
                </c:pt>
                <c:pt idx="2">
                  <c:v>207.0</c:v>
                </c:pt>
                <c:pt idx="3">
                  <c:v>782.0</c:v>
                </c:pt>
                <c:pt idx="4">
                  <c:v>1094.0</c:v>
                </c:pt>
                <c:pt idx="5">
                  <c:v>1250.0</c:v>
                </c:pt>
                <c:pt idx="6">
                  <c:v>504.0</c:v>
                </c:pt>
                <c:pt idx="7">
                  <c:v>326.0</c:v>
                </c:pt>
                <c:pt idx="8">
                  <c:v>519.0</c:v>
                </c:pt>
                <c:pt idx="9">
                  <c:v>461.0</c:v>
                </c:pt>
                <c:pt idx="10">
                  <c:v>623.0</c:v>
                </c:pt>
              </c:numCache>
            </c:numRef>
          </c:val>
        </c:ser>
        <c:ser>
          <c:idx val="1"/>
          <c:order val="1"/>
          <c:tx>
            <c:strRef>
              <c:f>COMPARISON!$A$3</c:f>
              <c:strCache>
                <c:ptCount val="1"/>
                <c:pt idx="0">
                  <c:v>SNSP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COMPARISON!$G$1:$R$1</c:f>
              <c:strCach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2016*</c:v>
                </c:pt>
              </c:strCache>
            </c:strRef>
          </c:cat>
          <c:val>
            <c:numRef>
              <c:f>COMPARISON!$G$3:$R$3</c:f>
              <c:numCache>
                <c:formatCode>General</c:formatCode>
                <c:ptCount val="12"/>
                <c:pt idx="6">
                  <c:v>418.0</c:v>
                </c:pt>
                <c:pt idx="7">
                  <c:v>332.0</c:v>
                </c:pt>
                <c:pt idx="8">
                  <c:v>492.0</c:v>
                </c:pt>
                <c:pt idx="9">
                  <c:v>462.0</c:v>
                </c:pt>
                <c:pt idx="10">
                  <c:v>612.0</c:v>
                </c:pt>
                <c:pt idx="11">
                  <c:v>871.0</c:v>
                </c:pt>
              </c:numCache>
            </c:numRef>
          </c:val>
        </c:ser>
        <c:ser>
          <c:idx val="2"/>
          <c:order val="2"/>
          <c:tx>
            <c:strRef>
              <c:f>COMPARISON!$A$4</c:f>
              <c:strCache>
                <c:ptCount val="1"/>
                <c:pt idx="0">
                  <c:v>SSPBC</c:v>
                </c:pt>
              </c:strCache>
            </c:strRef>
          </c:tx>
          <c:spPr>
            <a:solidFill>
              <a:srgbClr val="007600"/>
            </a:solidFill>
            <a:ln>
              <a:noFill/>
            </a:ln>
            <a:effectLst/>
          </c:spPr>
          <c:invertIfNegative val="0"/>
          <c:cat>
            <c:strRef>
              <c:f>COMPARISON!$G$1:$R$1</c:f>
              <c:strCach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2016*</c:v>
                </c:pt>
              </c:strCache>
            </c:strRef>
          </c:cat>
          <c:val>
            <c:numRef>
              <c:f>COMPARISON!$G$4:$R$4</c:f>
              <c:numCache>
                <c:formatCode>General</c:formatCode>
                <c:ptCount val="12"/>
                <c:pt idx="2">
                  <c:v>310.0</c:v>
                </c:pt>
                <c:pt idx="3">
                  <c:v>577.0</c:v>
                </c:pt>
                <c:pt idx="4">
                  <c:v>557.0</c:v>
                </c:pt>
                <c:pt idx="5">
                  <c:v>688.0</c:v>
                </c:pt>
                <c:pt idx="6">
                  <c:v>418.0</c:v>
                </c:pt>
                <c:pt idx="7">
                  <c:v>332.0</c:v>
                </c:pt>
                <c:pt idx="8">
                  <c:v>492.0</c:v>
                </c:pt>
                <c:pt idx="9">
                  <c:v>462.0</c:v>
                </c:pt>
                <c:pt idx="10">
                  <c:v>612.0</c:v>
                </c:pt>
                <c:pt idx="11">
                  <c:v>765.0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46745232"/>
        <c:axId val="-2128627264"/>
      </c:barChart>
      <c:catAx>
        <c:axId val="-214674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627264"/>
        <c:crosses val="autoZero"/>
        <c:auto val="1"/>
        <c:lblAlgn val="ctr"/>
        <c:lblOffset val="100"/>
        <c:noMultiLvlLbl val="0"/>
      </c:catAx>
      <c:valAx>
        <c:axId val="-212862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6745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SNSP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'HOMICIDES 2016 SNSP'!$B$8:$M$8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'HOMICIDES 2016 SNSP'!$B$9:$M$9</c:f>
              <c:numCache>
                <c:formatCode>General</c:formatCode>
                <c:ptCount val="12"/>
                <c:pt idx="0">
                  <c:v>67.0</c:v>
                </c:pt>
                <c:pt idx="1">
                  <c:v>56.0</c:v>
                </c:pt>
                <c:pt idx="2">
                  <c:v>68.0</c:v>
                </c:pt>
                <c:pt idx="3">
                  <c:v>59.0</c:v>
                </c:pt>
                <c:pt idx="4">
                  <c:v>76.0</c:v>
                </c:pt>
                <c:pt idx="5">
                  <c:v>60.0</c:v>
                </c:pt>
                <c:pt idx="6">
                  <c:v>76.0</c:v>
                </c:pt>
                <c:pt idx="7">
                  <c:v>57.0</c:v>
                </c:pt>
                <c:pt idx="8">
                  <c:v>80.0</c:v>
                </c:pt>
                <c:pt idx="9">
                  <c:v>74.0</c:v>
                </c:pt>
                <c:pt idx="10">
                  <c:v>94.0</c:v>
                </c:pt>
                <c:pt idx="11">
                  <c:v>104.0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128646208"/>
        <c:axId val="-2088254144"/>
      </c:barChart>
      <c:catAx>
        <c:axId val="-212864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88254144"/>
        <c:crosses val="autoZero"/>
        <c:auto val="1"/>
        <c:lblAlgn val="ctr"/>
        <c:lblOffset val="100"/>
        <c:noMultiLvlLbl val="0"/>
      </c:catAx>
      <c:valAx>
        <c:axId val="-208825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864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SNSP!$A$2</c:f>
              <c:strCache>
                <c:ptCount val="1"/>
                <c:pt idx="0">
                  <c:v>2011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SNSP!$G$2:$R$2</c:f>
              <c:numCache>
                <c:formatCode>General</c:formatCode>
                <c:ptCount val="12"/>
                <c:pt idx="0">
                  <c:v>51.0</c:v>
                </c:pt>
                <c:pt idx="1">
                  <c:v>27.0</c:v>
                </c:pt>
                <c:pt idx="2">
                  <c:v>45.0</c:v>
                </c:pt>
                <c:pt idx="3">
                  <c:v>28.0</c:v>
                </c:pt>
                <c:pt idx="4">
                  <c:v>42.0</c:v>
                </c:pt>
                <c:pt idx="5">
                  <c:v>41.0</c:v>
                </c:pt>
                <c:pt idx="6">
                  <c:v>35.0</c:v>
                </c:pt>
                <c:pt idx="7">
                  <c:v>38.0</c:v>
                </c:pt>
                <c:pt idx="8">
                  <c:v>33.0</c:v>
                </c:pt>
                <c:pt idx="9">
                  <c:v>28.0</c:v>
                </c:pt>
                <c:pt idx="10">
                  <c:v>24.0</c:v>
                </c:pt>
                <c:pt idx="11">
                  <c:v>26.0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SNSP!$A$3</c:f>
              <c:strCache>
                <c:ptCount val="1"/>
                <c:pt idx="0">
                  <c:v>2012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SNSP!$G$3:$R$3</c:f>
              <c:numCache>
                <c:formatCode>General</c:formatCode>
                <c:ptCount val="12"/>
                <c:pt idx="0">
                  <c:v>39.0</c:v>
                </c:pt>
                <c:pt idx="1">
                  <c:v>22.0</c:v>
                </c:pt>
                <c:pt idx="2">
                  <c:v>24.0</c:v>
                </c:pt>
                <c:pt idx="3">
                  <c:v>27.0</c:v>
                </c:pt>
                <c:pt idx="4">
                  <c:v>28.0</c:v>
                </c:pt>
                <c:pt idx="5">
                  <c:v>34.0</c:v>
                </c:pt>
                <c:pt idx="6">
                  <c:v>23.0</c:v>
                </c:pt>
                <c:pt idx="7">
                  <c:v>20.0</c:v>
                </c:pt>
                <c:pt idx="8">
                  <c:v>29.0</c:v>
                </c:pt>
                <c:pt idx="9">
                  <c:v>24.0</c:v>
                </c:pt>
                <c:pt idx="10">
                  <c:v>33.0</c:v>
                </c:pt>
                <c:pt idx="11">
                  <c:v>29.0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SNSP!$A$4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SNSP!$G$4:$R$4</c:f>
              <c:numCache>
                <c:formatCode>General</c:formatCode>
                <c:ptCount val="12"/>
                <c:pt idx="0">
                  <c:v>38.0</c:v>
                </c:pt>
                <c:pt idx="1">
                  <c:v>39.0</c:v>
                </c:pt>
                <c:pt idx="2">
                  <c:v>40.0</c:v>
                </c:pt>
                <c:pt idx="3">
                  <c:v>56.0</c:v>
                </c:pt>
                <c:pt idx="4">
                  <c:v>38.0</c:v>
                </c:pt>
                <c:pt idx="5">
                  <c:v>45.0</c:v>
                </c:pt>
                <c:pt idx="6">
                  <c:v>36.0</c:v>
                </c:pt>
                <c:pt idx="7">
                  <c:v>36.0</c:v>
                </c:pt>
                <c:pt idx="8">
                  <c:v>44.0</c:v>
                </c:pt>
                <c:pt idx="9">
                  <c:v>32.0</c:v>
                </c:pt>
                <c:pt idx="10">
                  <c:v>37.0</c:v>
                </c:pt>
                <c:pt idx="11">
                  <c:v>51.0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SNSP!$A$5</c:f>
              <c:strCache>
                <c:ptCount val="1"/>
                <c:pt idx="0">
                  <c:v>2014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SNSP!$G$5:$R$5</c:f>
              <c:numCache>
                <c:formatCode>General</c:formatCode>
                <c:ptCount val="12"/>
                <c:pt idx="0">
                  <c:v>47.0</c:v>
                </c:pt>
                <c:pt idx="1">
                  <c:v>48.0</c:v>
                </c:pt>
                <c:pt idx="2">
                  <c:v>36.0</c:v>
                </c:pt>
                <c:pt idx="3">
                  <c:v>36.0</c:v>
                </c:pt>
                <c:pt idx="4">
                  <c:v>30.0</c:v>
                </c:pt>
                <c:pt idx="5">
                  <c:v>36.0</c:v>
                </c:pt>
                <c:pt idx="6">
                  <c:v>35.0</c:v>
                </c:pt>
                <c:pt idx="7">
                  <c:v>45.0</c:v>
                </c:pt>
                <c:pt idx="8">
                  <c:v>45.0</c:v>
                </c:pt>
                <c:pt idx="9">
                  <c:v>46.0</c:v>
                </c:pt>
                <c:pt idx="10">
                  <c:v>28.0</c:v>
                </c:pt>
                <c:pt idx="11">
                  <c:v>30.0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SNSP!$A$6</c:f>
              <c:strCache>
                <c:ptCount val="1"/>
                <c:pt idx="0">
                  <c:v>2015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SNSP!$G$6:$R$6</c:f>
              <c:numCache>
                <c:formatCode>General</c:formatCode>
                <c:ptCount val="12"/>
                <c:pt idx="0">
                  <c:v>24.0</c:v>
                </c:pt>
                <c:pt idx="1">
                  <c:v>36.0</c:v>
                </c:pt>
                <c:pt idx="2">
                  <c:v>37.0</c:v>
                </c:pt>
                <c:pt idx="3">
                  <c:v>49.0</c:v>
                </c:pt>
                <c:pt idx="4">
                  <c:v>63.0</c:v>
                </c:pt>
                <c:pt idx="5">
                  <c:v>63.0</c:v>
                </c:pt>
                <c:pt idx="6">
                  <c:v>51.0</c:v>
                </c:pt>
                <c:pt idx="7">
                  <c:v>59.0</c:v>
                </c:pt>
                <c:pt idx="8">
                  <c:v>67.0</c:v>
                </c:pt>
                <c:pt idx="9">
                  <c:v>49.0</c:v>
                </c:pt>
                <c:pt idx="10">
                  <c:v>62.0</c:v>
                </c:pt>
                <c:pt idx="11">
                  <c:v>52.0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SNSP!$A$7</c:f>
              <c:strCache>
                <c:ptCount val="1"/>
                <c:pt idx="0">
                  <c:v>2016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SNSP!$G$1:$R$1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SNSP!$G$7:$R$7</c:f>
              <c:numCache>
                <c:formatCode>General</c:formatCode>
                <c:ptCount val="12"/>
                <c:pt idx="0">
                  <c:v>67.0</c:v>
                </c:pt>
                <c:pt idx="1">
                  <c:v>56.0</c:v>
                </c:pt>
                <c:pt idx="2">
                  <c:v>68.0</c:v>
                </c:pt>
                <c:pt idx="3">
                  <c:v>59.0</c:v>
                </c:pt>
                <c:pt idx="4">
                  <c:v>76.0</c:v>
                </c:pt>
                <c:pt idx="5">
                  <c:v>60.0</c:v>
                </c:pt>
                <c:pt idx="6">
                  <c:v>76.0</c:v>
                </c:pt>
                <c:pt idx="7">
                  <c:v>57.0</c:v>
                </c:pt>
                <c:pt idx="8">
                  <c:v>80.0</c:v>
                </c:pt>
                <c:pt idx="9">
                  <c:v>74.0</c:v>
                </c:pt>
                <c:pt idx="10">
                  <c:v>94.0</c:v>
                </c:pt>
                <c:pt idx="11">
                  <c:v>104.0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5482256"/>
        <c:axId val="-2090214224"/>
      </c:lineChart>
      <c:catAx>
        <c:axId val="-209548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0214224"/>
        <c:crosses val="autoZero"/>
        <c:auto val="1"/>
        <c:lblAlgn val="ctr"/>
        <c:lblOffset val="100"/>
        <c:noMultiLvlLbl val="0"/>
      </c:catAx>
      <c:valAx>
        <c:axId val="-209021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5482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INEGI!$A$27</c:f>
              <c:strCache>
                <c:ptCount val="1"/>
                <c:pt idx="0">
                  <c:v>Mujer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INEGI!$B$24:$Q$24</c:f>
              <c:numCache>
                <c:formatCode>General</c:formatCode>
                <c:ptCount val="1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</c:numCache>
            </c:numRef>
          </c:cat>
          <c:val>
            <c:numRef>
              <c:f>INEGI!$B$27:$Q$27</c:f>
              <c:numCache>
                <c:formatCode>General</c:formatCode>
                <c:ptCount val="16"/>
                <c:pt idx="0">
                  <c:v>13.0</c:v>
                </c:pt>
                <c:pt idx="1">
                  <c:v>22.0</c:v>
                </c:pt>
                <c:pt idx="2">
                  <c:v>23.0</c:v>
                </c:pt>
                <c:pt idx="3">
                  <c:v>27.0</c:v>
                </c:pt>
                <c:pt idx="4">
                  <c:v>14.0</c:v>
                </c:pt>
                <c:pt idx="5">
                  <c:v>15.0</c:v>
                </c:pt>
                <c:pt idx="6">
                  <c:v>25.0</c:v>
                </c:pt>
                <c:pt idx="7">
                  <c:v>10.0</c:v>
                </c:pt>
                <c:pt idx="8">
                  <c:v>54.0</c:v>
                </c:pt>
                <c:pt idx="9" formatCode="#,##0">
                  <c:v>109.0</c:v>
                </c:pt>
                <c:pt idx="10" formatCode="#,##0">
                  <c:v>90.0</c:v>
                </c:pt>
                <c:pt idx="11">
                  <c:v>55.0</c:v>
                </c:pt>
                <c:pt idx="12">
                  <c:v>43.0</c:v>
                </c:pt>
                <c:pt idx="13">
                  <c:v>46.0</c:v>
                </c:pt>
                <c:pt idx="14">
                  <c:v>45.0</c:v>
                </c:pt>
                <c:pt idx="15">
                  <c:v>71.0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1207344"/>
        <c:axId val="-2132716720"/>
      </c:lineChart>
      <c:catAx>
        <c:axId val="-213120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2716720"/>
        <c:crosses val="autoZero"/>
        <c:auto val="1"/>
        <c:lblAlgn val="ctr"/>
        <c:lblOffset val="100"/>
        <c:noMultiLvlLbl val="0"/>
      </c:catAx>
      <c:valAx>
        <c:axId val="-213271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1207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INEGI!$A$26</c:f>
              <c:strCache>
                <c:ptCount val="1"/>
                <c:pt idx="0">
                  <c:v>Hombre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INEGI!$B$24:$Q$24</c:f>
              <c:numCache>
                <c:formatCode>General</c:formatCode>
                <c:ptCount val="1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</c:numCache>
            </c:numRef>
          </c:cat>
          <c:val>
            <c:numRef>
              <c:f>INEGI!$B$26:$Q$26</c:f>
              <c:numCache>
                <c:formatCode>General</c:formatCode>
                <c:ptCount val="16"/>
                <c:pt idx="0">
                  <c:v>234.0</c:v>
                </c:pt>
                <c:pt idx="1">
                  <c:v>186.0</c:v>
                </c:pt>
                <c:pt idx="2">
                  <c:v>241.0</c:v>
                </c:pt>
                <c:pt idx="3">
                  <c:v>251.0</c:v>
                </c:pt>
                <c:pt idx="4">
                  <c:v>279.0</c:v>
                </c:pt>
                <c:pt idx="5">
                  <c:v>240.0</c:v>
                </c:pt>
                <c:pt idx="6">
                  <c:v>275.0</c:v>
                </c:pt>
                <c:pt idx="7">
                  <c:v>197.0</c:v>
                </c:pt>
                <c:pt idx="8">
                  <c:v>728.0</c:v>
                </c:pt>
                <c:pt idx="9" formatCode="#,##0">
                  <c:v>985.0</c:v>
                </c:pt>
                <c:pt idx="10" formatCode="#,##0">
                  <c:v>1157.0</c:v>
                </c:pt>
                <c:pt idx="11">
                  <c:v>445.0</c:v>
                </c:pt>
                <c:pt idx="12">
                  <c:v>280.0</c:v>
                </c:pt>
                <c:pt idx="13">
                  <c:v>470.0</c:v>
                </c:pt>
                <c:pt idx="14">
                  <c:v>412.0</c:v>
                </c:pt>
                <c:pt idx="15">
                  <c:v>552.0</c:v>
                </c:pt>
              </c:numCache>
            </c:numRef>
          </c:val>
        </c:ser>
        <c:ser>
          <c:idx val="1"/>
          <c:order val="1"/>
          <c:tx>
            <c:strRef>
              <c:f>INEGI!$A$27</c:f>
              <c:strCache>
                <c:ptCount val="1"/>
                <c:pt idx="0">
                  <c:v>Mujer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INEGI!$B$24:$Q$24</c:f>
              <c:numCache>
                <c:formatCode>General</c:formatCode>
                <c:ptCount val="1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</c:numCache>
            </c:numRef>
          </c:cat>
          <c:val>
            <c:numRef>
              <c:f>INEGI!$B$27:$Q$27</c:f>
              <c:numCache>
                <c:formatCode>General</c:formatCode>
                <c:ptCount val="16"/>
                <c:pt idx="0">
                  <c:v>13.0</c:v>
                </c:pt>
                <c:pt idx="1">
                  <c:v>22.0</c:v>
                </c:pt>
                <c:pt idx="2">
                  <c:v>23.0</c:v>
                </c:pt>
                <c:pt idx="3">
                  <c:v>27.0</c:v>
                </c:pt>
                <c:pt idx="4">
                  <c:v>14.0</c:v>
                </c:pt>
                <c:pt idx="5">
                  <c:v>15.0</c:v>
                </c:pt>
                <c:pt idx="6">
                  <c:v>25.0</c:v>
                </c:pt>
                <c:pt idx="7">
                  <c:v>10.0</c:v>
                </c:pt>
                <c:pt idx="8">
                  <c:v>54.0</c:v>
                </c:pt>
                <c:pt idx="9" formatCode="#,##0">
                  <c:v>109.0</c:v>
                </c:pt>
                <c:pt idx="10" formatCode="#,##0">
                  <c:v>90.0</c:v>
                </c:pt>
                <c:pt idx="11">
                  <c:v>55.0</c:v>
                </c:pt>
                <c:pt idx="12">
                  <c:v>43.0</c:v>
                </c:pt>
                <c:pt idx="13">
                  <c:v>46.0</c:v>
                </c:pt>
                <c:pt idx="14">
                  <c:v>45.0</c:v>
                </c:pt>
                <c:pt idx="15">
                  <c:v>71.0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5143440"/>
        <c:axId val="-2135152304"/>
      </c:barChart>
      <c:catAx>
        <c:axId val="-213514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52304"/>
        <c:crosses val="autoZero"/>
        <c:auto val="1"/>
        <c:lblAlgn val="ctr"/>
        <c:lblOffset val="100"/>
        <c:noMultiLvlLbl val="0"/>
      </c:catAx>
      <c:valAx>
        <c:axId val="-2135152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4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'SSPE-BC (07-16)'!$A$85</c:f>
              <c:strCache>
                <c:ptCount val="1"/>
                <c:pt idx="0">
                  <c:v>HOMICIDIOS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'SSPE-BC (07-16)'!$B$84:$K$84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2016*</c:v>
                </c:pt>
              </c:strCache>
            </c:strRef>
          </c:cat>
          <c:val>
            <c:numRef>
              <c:f>'SSPE-BC (07-16)'!$B$85:$K$85</c:f>
              <c:numCache>
                <c:formatCode>General</c:formatCode>
                <c:ptCount val="10"/>
                <c:pt idx="0">
                  <c:v>310.0</c:v>
                </c:pt>
                <c:pt idx="1">
                  <c:v>577.0</c:v>
                </c:pt>
                <c:pt idx="2">
                  <c:v>557.0</c:v>
                </c:pt>
                <c:pt idx="3">
                  <c:v>688.0</c:v>
                </c:pt>
                <c:pt idx="4">
                  <c:v>418.0</c:v>
                </c:pt>
                <c:pt idx="5">
                  <c:v>332.0</c:v>
                </c:pt>
                <c:pt idx="6">
                  <c:v>492.0</c:v>
                </c:pt>
                <c:pt idx="7">
                  <c:v>462.0</c:v>
                </c:pt>
                <c:pt idx="8">
                  <c:v>612.0</c:v>
                </c:pt>
                <c:pt idx="9">
                  <c:v>765.0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2085376"/>
        <c:axId val="-2092680928"/>
      </c:lineChart>
      <c:catAx>
        <c:axId val="-209208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2680928"/>
        <c:crosses val="autoZero"/>
        <c:auto val="1"/>
        <c:lblAlgn val="ctr"/>
        <c:lblOffset val="100"/>
        <c:noMultiLvlLbl val="0"/>
      </c:catAx>
      <c:valAx>
        <c:axId val="-209268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2085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'SSPE-BC (07-16)'!$A$86</c:f>
              <c:strCache>
                <c:ptCount val="1"/>
                <c:pt idx="0">
                  <c:v>ALL CRIMES</c:v>
                </c:pt>
              </c:strCache>
            </c:strRef>
          </c:tx>
          <c:spPr>
            <a:ln w="28575" cap="rnd">
              <a:solidFill>
                <a:srgbClr val="FF7C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FF7C00"/>
                </a:solidFill>
              </a:ln>
              <a:effectLst/>
            </c:spPr>
          </c:marker>
          <c:cat>
            <c:strRef>
              <c:f>'SSPE-BC (07-16)'!$B$84:$K$84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2016*</c:v>
                </c:pt>
              </c:strCache>
            </c:strRef>
          </c:cat>
          <c:val>
            <c:numRef>
              <c:f>'SSPE-BC (07-16)'!$B$86:$K$86</c:f>
              <c:numCache>
                <c:formatCode>General</c:formatCode>
                <c:ptCount val="10"/>
                <c:pt idx="0">
                  <c:v>65707.0</c:v>
                </c:pt>
                <c:pt idx="1">
                  <c:v>68880.0</c:v>
                </c:pt>
                <c:pt idx="2">
                  <c:v>61730.0</c:v>
                </c:pt>
                <c:pt idx="3">
                  <c:v>53303.0</c:v>
                </c:pt>
                <c:pt idx="4">
                  <c:v>49288.0</c:v>
                </c:pt>
                <c:pt idx="5">
                  <c:v>48735.0</c:v>
                </c:pt>
                <c:pt idx="6">
                  <c:v>47715.0</c:v>
                </c:pt>
                <c:pt idx="7">
                  <c:v>47192.0</c:v>
                </c:pt>
                <c:pt idx="8">
                  <c:v>42315.0</c:v>
                </c:pt>
                <c:pt idx="9">
                  <c:v>36008.0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35130096"/>
        <c:axId val="-2135191824"/>
      </c:lineChart>
      <c:catAx>
        <c:axId val="-213513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91824"/>
        <c:crosses val="autoZero"/>
        <c:auto val="1"/>
        <c:lblAlgn val="ctr"/>
        <c:lblOffset val="100"/>
        <c:noMultiLvlLbl val="0"/>
      </c:catAx>
      <c:valAx>
        <c:axId val="-2135191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3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Crimes in</a:t>
            </a:r>
            <a:r>
              <a:rPr lang="en-US" baseline="0"/>
              <a:t> Tijuana (2011-2016) SNSP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'Other Crimes'!$A$41</c:f>
              <c:strCache>
                <c:ptCount val="1"/>
                <c:pt idx="0">
                  <c:v>Rape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'Other Crimes'!$B$40:$G$40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'Other Crimes'!$B$41:$G$41</c:f>
              <c:numCache>
                <c:formatCode>General</c:formatCode>
                <c:ptCount val="6"/>
                <c:pt idx="0">
                  <c:v>313.0</c:v>
                </c:pt>
                <c:pt idx="1">
                  <c:v>302.0</c:v>
                </c:pt>
                <c:pt idx="2">
                  <c:v>267.0</c:v>
                </c:pt>
                <c:pt idx="3">
                  <c:v>332.0</c:v>
                </c:pt>
                <c:pt idx="4">
                  <c:v>344.0</c:v>
                </c:pt>
                <c:pt idx="5">
                  <c:v>294.0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'Other Crimes'!$A$42</c:f>
              <c:strCache>
                <c:ptCount val="1"/>
                <c:pt idx="0">
                  <c:v>Kidnapping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'Other Crimes'!$B$40:$G$40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'Other Crimes'!$B$42:$G$42</c:f>
              <c:numCache>
                <c:formatCode>General</c:formatCode>
                <c:ptCount val="6"/>
                <c:pt idx="0">
                  <c:v>44.0</c:v>
                </c:pt>
                <c:pt idx="1">
                  <c:v>24.0</c:v>
                </c:pt>
                <c:pt idx="2">
                  <c:v>23.0</c:v>
                </c:pt>
                <c:pt idx="3">
                  <c:v>32.0</c:v>
                </c:pt>
                <c:pt idx="4">
                  <c:v>9.0</c:v>
                </c:pt>
                <c:pt idx="5">
                  <c:v>13.0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'Other Crimes'!$A$43</c:f>
              <c:strCache>
                <c:ptCount val="1"/>
                <c:pt idx="0">
                  <c:v>Battery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'Other Crimes'!$B$40:$G$40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'Other Crimes'!$B$43:$G$43</c:f>
              <c:numCache>
                <c:formatCode>General</c:formatCode>
                <c:ptCount val="6"/>
                <c:pt idx="0">
                  <c:v>3516.0</c:v>
                </c:pt>
                <c:pt idx="1">
                  <c:v>3903.0</c:v>
                </c:pt>
                <c:pt idx="2">
                  <c:v>3367.0</c:v>
                </c:pt>
                <c:pt idx="3">
                  <c:v>3169.0</c:v>
                </c:pt>
                <c:pt idx="4">
                  <c:v>2975.0</c:v>
                </c:pt>
                <c:pt idx="5">
                  <c:v>2682.0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'Other Crimes'!$A$44</c:f>
              <c:strCache>
                <c:ptCount val="1"/>
                <c:pt idx="0">
                  <c:v>Violent Robbery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'Other Crimes'!$B$40:$G$40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'Other Crimes'!$B$44:$G$44</c:f>
              <c:numCache>
                <c:formatCode>General</c:formatCode>
                <c:ptCount val="6"/>
                <c:pt idx="0">
                  <c:v>6163.0</c:v>
                </c:pt>
                <c:pt idx="1">
                  <c:v>4645.0</c:v>
                </c:pt>
                <c:pt idx="2">
                  <c:v>4764.0</c:v>
                </c:pt>
                <c:pt idx="3">
                  <c:v>5000.0</c:v>
                </c:pt>
                <c:pt idx="4">
                  <c:v>3716.0</c:v>
                </c:pt>
                <c:pt idx="5">
                  <c:v>4185.0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'Other Crimes'!$A$45</c:f>
              <c:strCache>
                <c:ptCount val="1"/>
                <c:pt idx="0">
                  <c:v>Intentional Homicide</c:v>
                </c:pt>
              </c:strCache>
            </c:strRef>
          </c:tx>
          <c:spPr>
            <a:ln w="28575" cap="rnd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  <a:prstDash val="sysDash"/>
                <a:headEnd type="none" w="med" len="med"/>
                <a:tailEnd type="none" w="med" len="med"/>
              </a:ln>
              <a:effectLst/>
            </c:spPr>
          </c:marker>
          <c:cat>
            <c:numRef>
              <c:f>'Other Crimes'!$B$40:$G$40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'Other Crimes'!$B$45:$G$45</c:f>
              <c:numCache>
                <c:formatCode>General</c:formatCode>
                <c:ptCount val="6"/>
                <c:pt idx="0">
                  <c:v>418.0</c:v>
                </c:pt>
                <c:pt idx="1">
                  <c:v>332.0</c:v>
                </c:pt>
                <c:pt idx="2">
                  <c:v>492.0</c:v>
                </c:pt>
                <c:pt idx="3">
                  <c:v>462.0</c:v>
                </c:pt>
                <c:pt idx="4">
                  <c:v>612.0</c:v>
                </c:pt>
                <c:pt idx="5">
                  <c:v>871.0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92889440"/>
        <c:axId val="-2092912320"/>
      </c:lineChart>
      <c:catAx>
        <c:axId val="-209288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2912320"/>
        <c:crosses val="autoZero"/>
        <c:auto val="1"/>
        <c:lblAlgn val="ctr"/>
        <c:lblOffset val="100"/>
        <c:noMultiLvlLbl val="0"/>
      </c:catAx>
      <c:valAx>
        <c:axId val="-2092912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288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0.28427</cdr:x>
      <cdr:y>0.28396</cdr:y>
    </cdr:from>
    <cdr:to>
      <cdr:x>0.28427</cdr:x>
      <cdr:y>0.82099</cdr:y>
    </cdr:to>
    <cdr:cxnSp macro="">
      <cdr:nvCxnSpPr>
        <cdr:cNvPr id="2" name="Straight Arrow Connector 1"/>
        <cdr:cNvCxnSpPr/>
      </cdr:nvCxnSpPr>
      <cdr:spPr>
        <a:xfrm xmlns:a="http://schemas.openxmlformats.org/drawingml/2006/main">
          <a:off x="2501900" y="1430338"/>
          <a:ext cx="0" cy="27051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0.07215</cdr:x>
      <cdr:y>0.08982</cdr:y>
    </cdr:from>
    <cdr:to>
      <cdr:x>0.28571</cdr:x>
      <cdr:y>0.27892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35000" y="452438"/>
          <a:ext cx="1879600" cy="9525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FF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dirty="0" smtClean="0"/>
            <a:t>Eduardo Arellano Félix Arrested</a:t>
          </a:r>
        </a:p>
        <a:p xmlns:a="http://schemas.openxmlformats.org/drawingml/2006/main">
          <a:r>
            <a:rPr lang="en-US" sz="1400" dirty="0" smtClean="0"/>
            <a:t>El </a:t>
          </a:r>
          <a:r>
            <a:rPr lang="en-US" sz="1400" dirty="0" err="1" smtClean="0"/>
            <a:t>Teo</a:t>
          </a:r>
          <a:r>
            <a:rPr lang="en-US" sz="1400" dirty="0" smtClean="0"/>
            <a:t> Splits</a:t>
          </a:r>
        </a:p>
        <a:p xmlns:a="http://schemas.openxmlformats.org/drawingml/2006/main">
          <a:r>
            <a:rPr lang="en-US" sz="1400" dirty="0" smtClean="0"/>
            <a:t>Sinaloa moves in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0.68687</cdr:x>
      <cdr:y>0.01628</cdr:y>
    </cdr:from>
    <cdr:to>
      <cdr:x>0.90043</cdr:x>
      <cdr:y>0.13772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045200" y="82028"/>
          <a:ext cx="1879600" cy="61171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FF0000"/>
          </a:solidFill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El </a:t>
          </a:r>
          <a:r>
            <a:rPr lang="en-US" sz="1400" dirty="0" err="1" smtClean="0"/>
            <a:t>Teo</a:t>
          </a:r>
          <a:r>
            <a:rPr lang="en-US" sz="1400" dirty="0" smtClean="0"/>
            <a:t> </a:t>
          </a:r>
          <a:r>
            <a:rPr lang="en-US" sz="1400" dirty="0" smtClean="0"/>
            <a:t>is arrested</a:t>
          </a:r>
          <a:endParaRPr lang="en-US" sz="1400" dirty="0" smtClean="0"/>
        </a:p>
        <a:p xmlns:a="http://schemas.openxmlformats.org/drawingml/2006/main">
          <a:r>
            <a:rPr lang="en-US" sz="1400" dirty="0" smtClean="0"/>
            <a:t>Sinaloa negotiates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0.31313</cdr:x>
      <cdr:y>0.88654</cdr:y>
    </cdr:from>
    <cdr:to>
      <cdr:x>0.95671</cdr:x>
      <cdr:y>0.88906</cdr:y>
    </cdr:to>
    <cdr:cxnSp macro="">
      <cdr:nvCxnSpPr>
        <cdr:cNvPr id="7" name="Straight Arrow Connector 6"/>
        <cdr:cNvCxnSpPr/>
      </cdr:nvCxnSpPr>
      <cdr:spPr>
        <a:xfrm xmlns:a="http://schemas.openxmlformats.org/drawingml/2006/main">
          <a:off x="2755900" y="4465638"/>
          <a:ext cx="5664200" cy="127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0.44444</cdr:x>
      <cdr:y>0.83107</cdr:y>
    </cdr:from>
    <cdr:to>
      <cdr:x>0.8759</cdr:x>
      <cdr:y>0.8815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911600" y="4186238"/>
          <a:ext cx="3797300" cy="254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dirty="0" err="1" smtClean="0">
              <a:solidFill>
                <a:srgbClr val="FF0000"/>
              </a:solidFill>
            </a:rPr>
            <a:t>Leyzaola</a:t>
          </a:r>
          <a:endParaRPr lang="en-US" sz="14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0.92125</cdr:x>
      <cdr:y>0</cdr:y>
    </cdr:from>
    <cdr:to>
      <cdr:x>1</cdr:x>
      <cdr:y>0.88462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131436" y="0"/>
          <a:ext cx="695064" cy="4388567"/>
        </a:xfrm>
        <a:prstGeom xmlns:a="http://schemas.openxmlformats.org/drawingml/2006/main" prst="rect">
          <a:avLst/>
        </a:prstGeom>
        <a:solidFill xmlns:a="http://schemas.openxmlformats.org/drawingml/2006/main">
          <a:srgbClr val="002060">
            <a:alpha val="50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0.90575</cdr:x>
      <cdr:y>0.04768</cdr:y>
    </cdr:from>
    <cdr:to>
      <cdr:x>1</cdr:x>
      <cdr:y>0.14074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94564" y="236538"/>
          <a:ext cx="831936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 err="1" smtClean="0"/>
            <a:t>López</a:t>
          </a:r>
          <a:r>
            <a:rPr lang="en-US" sz="1200" dirty="0" smtClean="0"/>
            <a:t> Medina</a:t>
          </a:r>
          <a:endParaRPr lang="en-US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75672-7767-2845-B8E2-213AD2F17D2B}" type="datetimeFigureOut">
              <a:rPr lang="en-US" smtClean="0"/>
              <a:t>2/2/17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9BADF-8BA8-054F-8E26-1D36B4BA7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0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2/2/17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2/2/17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2/2/17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2/2/17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2/2/17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2/2/17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010400" y="2218454"/>
            <a:ext cx="1981200" cy="1828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Octavio Rodríguez</a:t>
            </a:r>
          </a:p>
          <a:p>
            <a:r>
              <a:rPr lang="en-US" sz="2400" b="1" dirty="0" smtClean="0"/>
              <a:t>Ferreira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973" y="2814960"/>
            <a:ext cx="6610827" cy="1828800"/>
          </a:xfrm>
        </p:spPr>
        <p:txBody>
          <a:bodyPr/>
          <a:lstStyle/>
          <a:p>
            <a:r>
              <a:rPr lang="en-US" sz="3600" b="1" cap="none" dirty="0" smtClean="0">
                <a:cs typeface="Franklin Gothic Book"/>
              </a:rPr>
              <a:t/>
            </a:r>
            <a:br>
              <a:rPr lang="en-US" sz="3600" b="1" cap="none" dirty="0" smtClean="0">
                <a:cs typeface="Franklin Gothic Book"/>
              </a:rPr>
            </a:br>
            <a:r>
              <a:rPr lang="en-US" sz="3600" cap="none" dirty="0" smtClean="0">
                <a:cs typeface="Franklin Gothic Book"/>
              </a:rPr>
              <a:t>Resurgence of Violence in Tijuana</a:t>
            </a:r>
            <a:br>
              <a:rPr lang="en-US" sz="3600" cap="none" dirty="0" smtClean="0">
                <a:cs typeface="Franklin Gothic Book"/>
              </a:rPr>
            </a:br>
            <a:endParaRPr lang="en-US" sz="3200" cap="none" dirty="0">
              <a:cs typeface="Franklin Gothic Book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0973" y="5207000"/>
            <a:ext cx="6702984" cy="1005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200" kern="1200" cap="all" spc="15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sz="2000" cap="none" dirty="0" smtClean="0">
              <a:latin typeface="+mn-lt"/>
              <a:cs typeface="Franklin Gothic Book"/>
            </a:endParaRPr>
          </a:p>
          <a:p>
            <a:r>
              <a:rPr lang="es-ES_tradnl" sz="2000" cap="none" dirty="0" smtClean="0">
                <a:latin typeface="+mn-lt"/>
                <a:cs typeface="Franklin Gothic Book"/>
              </a:rPr>
              <a:t>Washington D.C. </a:t>
            </a:r>
            <a:r>
              <a:rPr lang="es-ES_tradnl" sz="2000" cap="none" dirty="0" err="1" smtClean="0">
                <a:latin typeface="+mn-lt"/>
                <a:cs typeface="Franklin Gothic Book"/>
              </a:rPr>
              <a:t>February</a:t>
            </a:r>
            <a:r>
              <a:rPr lang="es-ES_tradnl" sz="2000" cap="none" dirty="0" smtClean="0">
                <a:latin typeface="+mn-lt"/>
                <a:cs typeface="Franklin Gothic Book"/>
              </a:rPr>
              <a:t> 3, 2017</a:t>
            </a:r>
            <a:endParaRPr lang="es-ES_tradnl" sz="2000" cap="none" dirty="0">
              <a:latin typeface="+mn-lt"/>
              <a:cs typeface="Franklin Gothic Book"/>
            </a:endParaRPr>
          </a:p>
        </p:txBody>
      </p:sp>
      <p:pic>
        <p:nvPicPr>
          <p:cNvPr id="7" name="Picture 6" descr="USD White Logo revers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44" y="5063577"/>
            <a:ext cx="1816498" cy="1620875"/>
          </a:xfrm>
          <a:prstGeom prst="rect">
            <a:avLst/>
          </a:prstGeom>
        </p:spPr>
      </p:pic>
      <p:pic>
        <p:nvPicPr>
          <p:cNvPr id="8" name="Picture 7" descr="JMLogoFinalTransparen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73" y="169024"/>
            <a:ext cx="1987274" cy="18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Causes?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Sinaloa Expands</a:t>
            </a:r>
          </a:p>
          <a:p>
            <a:r>
              <a:rPr lang="en-US" dirty="0" smtClean="0"/>
              <a:t>“El </a:t>
            </a:r>
            <a:r>
              <a:rPr lang="en-US" dirty="0" err="1" smtClean="0"/>
              <a:t>Teo</a:t>
            </a:r>
            <a:r>
              <a:rPr lang="en-US" dirty="0" smtClean="0"/>
              <a:t>” Splits</a:t>
            </a:r>
          </a:p>
          <a:p>
            <a:r>
              <a:rPr lang="en-US" dirty="0" smtClean="0"/>
              <a:t>Corruption and impunity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Solutions?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CAUSES AND SOLUTIONS?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Police cleansing</a:t>
            </a:r>
          </a:p>
          <a:p>
            <a:r>
              <a:rPr lang="en-US" dirty="0" smtClean="0"/>
              <a:t>Frontal strategy</a:t>
            </a:r>
          </a:p>
          <a:p>
            <a:r>
              <a:rPr lang="en-US" dirty="0" smtClean="0"/>
              <a:t>Better coordination and communication</a:t>
            </a:r>
          </a:p>
          <a:p>
            <a:endParaRPr lang="en-US" dirty="0"/>
          </a:p>
        </p:txBody>
      </p:sp>
      <p:pic>
        <p:nvPicPr>
          <p:cNvPr id="10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82280"/>
            <a:ext cx="3491937" cy="23692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23" y="4282279"/>
            <a:ext cx="3553877" cy="236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80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and solutions?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620723"/>
              </p:ext>
            </p:extLst>
          </p:nvPr>
        </p:nvGraphicFramePr>
        <p:xfrm>
          <a:off x="165100" y="1681162"/>
          <a:ext cx="8801100" cy="5037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6210300" y="2374900"/>
            <a:ext cx="0" cy="3492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497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391542"/>
              </p:ext>
            </p:extLst>
          </p:nvPr>
        </p:nvGraphicFramePr>
        <p:xfrm>
          <a:off x="162839" y="1653437"/>
          <a:ext cx="8843374" cy="501041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2399135"/>
                <a:gridCol w="2043061"/>
                <a:gridCol w="2399135"/>
                <a:gridCol w="2002043"/>
              </a:tblGrid>
              <a:tr h="5010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Mayor</a:t>
                      </a:r>
                      <a:endParaRPr lang="en-US" sz="12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Administration</a:t>
                      </a:r>
                      <a:endParaRPr lang="en-US" sz="12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Secretary of Public Security</a:t>
                      </a:r>
                      <a:endParaRPr lang="en-US" sz="12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Period</a:t>
                      </a:r>
                      <a:endParaRPr lang="en-US" sz="12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5010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Jorge Hank </a:t>
                      </a:r>
                      <a:r>
                        <a:rPr lang="en-US" sz="1400" dirty="0" err="1">
                          <a:effectLst/>
                        </a:rPr>
                        <a:t>Rhon</a:t>
                      </a:r>
                      <a:r>
                        <a:rPr lang="en-US" sz="1400" dirty="0">
                          <a:effectLst/>
                        </a:rPr>
                        <a:t> (PRI</a:t>
                      </a:r>
                      <a:r>
                        <a:rPr lang="en-US" sz="1400" dirty="0" smtClean="0">
                          <a:effectLst/>
                        </a:rPr>
                        <a:t>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Kurt </a:t>
                      </a:r>
                      <a:r>
                        <a:rPr lang="en-US" sz="1050" dirty="0" err="1">
                          <a:effectLst/>
                        </a:rPr>
                        <a:t>Honold</a:t>
                      </a:r>
                      <a:r>
                        <a:rPr lang="en-US" sz="1050" dirty="0">
                          <a:effectLst/>
                        </a:rPr>
                        <a:t> Morales </a:t>
                      </a:r>
                      <a:r>
                        <a:rPr lang="en-US" sz="1050" dirty="0" smtClean="0">
                          <a:effectLst/>
                        </a:rPr>
                        <a:t>(Interim 2006 </a:t>
                      </a:r>
                      <a:r>
                        <a:rPr lang="en-US" sz="1050" dirty="0">
                          <a:effectLst/>
                        </a:rPr>
                        <a:t>- 2007)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2004 - 2007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Ernesto </a:t>
                      </a:r>
                      <a:r>
                        <a:rPr lang="en-US" sz="1400" dirty="0" err="1">
                          <a:effectLst/>
                        </a:rPr>
                        <a:t>Santillana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Santillana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12/2004 – 03/2006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Luis Javier </a:t>
                      </a:r>
                      <a:r>
                        <a:rPr lang="en-US" sz="1400" dirty="0" err="1">
                          <a:effectLst/>
                        </a:rPr>
                        <a:t>Algorri</a:t>
                      </a:r>
                      <a:r>
                        <a:rPr lang="en-US" sz="1400" dirty="0">
                          <a:effectLst/>
                        </a:rPr>
                        <a:t> Franco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03/2006 - 2007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Jorge Ramos Hernández (PAN)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2007 - 2010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Alberto </a:t>
                      </a:r>
                      <a:r>
                        <a:rPr lang="en-US" sz="1400" dirty="0" err="1">
                          <a:effectLst/>
                        </a:rPr>
                        <a:t>Capella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12/2007 – 12/2008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Julián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Leyzaola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12/2008 - 2010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Carlos Bustamante </a:t>
                      </a:r>
                      <a:r>
                        <a:rPr lang="en-US" sz="1400" dirty="0" err="1">
                          <a:effectLst/>
                        </a:rPr>
                        <a:t>Anchondo</a:t>
                      </a:r>
                      <a:r>
                        <a:rPr lang="en-US" sz="1400" dirty="0">
                          <a:effectLst/>
                        </a:rPr>
                        <a:t> (PRI)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2010 - 2013</a:t>
                      </a:r>
                      <a:endParaRPr lang="en-US" sz="18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Gustavo Huerta </a:t>
                      </a:r>
                      <a:r>
                        <a:rPr lang="en-US" sz="1400" dirty="0" err="1">
                          <a:effectLst/>
                        </a:rPr>
                        <a:t>Martínez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12/2010 - 10/2011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Alberto </a:t>
                      </a:r>
                      <a:r>
                        <a:rPr lang="en-US" sz="1400" dirty="0" err="1">
                          <a:effectLst/>
                        </a:rPr>
                        <a:t>Capella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10/2011 – 12/2013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Jorge </a:t>
                      </a:r>
                      <a:r>
                        <a:rPr lang="en-US" sz="1400" dirty="0" err="1">
                          <a:effectLst/>
                        </a:rPr>
                        <a:t>Astiazarán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Orcí</a:t>
                      </a:r>
                      <a:r>
                        <a:rPr lang="en-US" sz="1400" dirty="0">
                          <a:effectLst/>
                        </a:rPr>
                        <a:t> (PRI)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2013 - 2016</a:t>
                      </a:r>
                      <a:endParaRPr lang="en-US" sz="18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Alejandro </a:t>
                      </a:r>
                      <a:r>
                        <a:rPr lang="en-US" sz="1400" dirty="0" err="1">
                          <a:effectLst/>
                        </a:rPr>
                        <a:t>Lares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Valladares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12/2013 – 02/2016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José Luis </a:t>
                      </a:r>
                      <a:r>
                        <a:rPr lang="en-US" sz="1400" dirty="0" err="1">
                          <a:effectLst/>
                        </a:rPr>
                        <a:t>López</a:t>
                      </a:r>
                      <a:r>
                        <a:rPr lang="en-US" sz="1400" dirty="0">
                          <a:effectLst/>
                        </a:rPr>
                        <a:t> Medina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02/2016 – 11/2016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5010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Juan Manuel </a:t>
                      </a:r>
                      <a:r>
                        <a:rPr lang="en-US" sz="1400" dirty="0" err="1">
                          <a:effectLst/>
                        </a:rPr>
                        <a:t>Gastelum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Buenrostro</a:t>
                      </a:r>
                      <a:r>
                        <a:rPr lang="en-US" sz="1400" dirty="0">
                          <a:effectLst/>
                        </a:rPr>
                        <a:t> (PAN)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2016 - 2019</a:t>
                      </a:r>
                      <a:endParaRPr lang="en-US" sz="180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Marco Antonio Sotomayor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12/2016 – To date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governments</a:t>
            </a:r>
            <a:br>
              <a:rPr lang="en-US" dirty="0" smtClean="0"/>
            </a:br>
            <a:r>
              <a:rPr lang="en-US" dirty="0" smtClean="0"/>
              <a:t>and public security secretaries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Per Secretary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349324"/>
              </p:ext>
            </p:extLst>
          </p:nvPr>
        </p:nvGraphicFramePr>
        <p:xfrm>
          <a:off x="165100" y="1719262"/>
          <a:ext cx="8826500" cy="4960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467812" y="1693602"/>
            <a:ext cx="927100" cy="440152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0312" y="1693782"/>
            <a:ext cx="1119688" cy="4414047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40000" y="1693783"/>
            <a:ext cx="725988" cy="4414047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69206" y="1688230"/>
            <a:ext cx="1371600" cy="4419600"/>
          </a:xfrm>
          <a:prstGeom prst="rect">
            <a:avLst/>
          </a:prstGeom>
          <a:solidFill>
            <a:schemeClr val="accent5">
              <a:lumMod val="90000"/>
              <a:lumOff val="1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48200" y="1675710"/>
            <a:ext cx="643524" cy="443212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91724" y="1693782"/>
            <a:ext cx="1528176" cy="4414047"/>
          </a:xfrm>
          <a:prstGeom prst="rect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19900" y="1675710"/>
            <a:ext cx="1473200" cy="4426567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61200" y="195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Lares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640888" y="195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Capella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89364" y="195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Huerta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454400" y="1955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Leyzaola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398212" y="1955799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Capella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1955799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Algorri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9288" y="1955799"/>
            <a:ext cx="990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mtClean="0"/>
              <a:t>Santillana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883743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smtClean="0"/>
              <a:t>Cohesion</a:t>
            </a:r>
            <a:endParaRPr lang="en-US" sz="3200" dirty="0" smtClean="0"/>
          </a:p>
          <a:p>
            <a:r>
              <a:rPr lang="en-US" sz="3200" smtClean="0"/>
              <a:t>Communication</a:t>
            </a:r>
            <a:endParaRPr lang="en-US" sz="3200" dirty="0" smtClean="0"/>
          </a:p>
          <a:p>
            <a:r>
              <a:rPr lang="en-US" sz="3200" smtClean="0"/>
              <a:t>Coordination</a:t>
            </a:r>
          </a:p>
          <a:p>
            <a:r>
              <a:rPr lang="en-US" sz="3200" smtClean="0"/>
              <a:t>Prevention programs</a:t>
            </a:r>
          </a:p>
          <a:p>
            <a:r>
              <a:rPr lang="en-US" sz="3200" smtClean="0"/>
              <a:t>Gender violence prevention</a:t>
            </a:r>
          </a:p>
          <a:p>
            <a:r>
              <a:rPr lang="en-US" sz="3200" smtClean="0"/>
              <a:t>Proximity approach</a:t>
            </a:r>
          </a:p>
          <a:p>
            <a:r>
              <a:rPr lang="en-US" sz="3200" smtClean="0"/>
              <a:t>Career path</a:t>
            </a:r>
          </a:p>
          <a:p>
            <a:r>
              <a:rPr lang="en-US" sz="3200" smtClean="0"/>
              <a:t>Retirement and social security</a:t>
            </a:r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Solutions?</a:t>
            </a:r>
            <a:br>
              <a:rPr lang="en-US" dirty="0" smtClean="0"/>
            </a:br>
            <a:r>
              <a:rPr lang="en-US" dirty="0" smtClean="0"/>
              <a:t>(TJPD)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149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3186" y="5130622"/>
            <a:ext cx="6667945" cy="938734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orodriguez@sandiego.edu</a:t>
            </a:r>
            <a:endParaRPr lang="en-US" sz="3600" dirty="0" smtClean="0"/>
          </a:p>
        </p:txBody>
      </p:sp>
      <p:pic>
        <p:nvPicPr>
          <p:cNvPr id="4" name="Picture 3" descr="JMLogoFinalTransparen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244" y="1394798"/>
            <a:ext cx="3785830" cy="3588967"/>
          </a:xfrm>
          <a:prstGeom prst="rect">
            <a:avLst/>
          </a:prstGeom>
        </p:spPr>
      </p:pic>
      <p:sp>
        <p:nvSpPr>
          <p:cNvPr id="6" name="Vertical Title 1"/>
          <p:cNvSpPr txBox="1">
            <a:spLocks/>
          </p:cNvSpPr>
          <p:nvPr/>
        </p:nvSpPr>
        <p:spPr>
          <a:xfrm>
            <a:off x="7162800" y="274638"/>
            <a:ext cx="1676400" cy="6416987"/>
          </a:xfrm>
          <a:prstGeom prst="rect">
            <a:avLst/>
          </a:prstGeom>
        </p:spPr>
        <p:txBody>
          <a:bodyPr vert="vert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200" kern="1200" cap="all" spc="15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¡Gracias!</a:t>
            </a:r>
            <a:endParaRPr lang="en-US" dirty="0"/>
          </a:p>
        </p:txBody>
      </p:sp>
      <p:pic>
        <p:nvPicPr>
          <p:cNvPr id="7" name="Picture 6" descr="USD White Logo revers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018719"/>
            <a:ext cx="1816498" cy="1620875"/>
          </a:xfrm>
          <a:prstGeom prst="rect">
            <a:avLst/>
          </a:prstGeom>
        </p:spPr>
      </p:pic>
      <p:sp>
        <p:nvSpPr>
          <p:cNvPr id="8" name="Subtitle 1"/>
          <p:cNvSpPr txBox="1">
            <a:spLocks/>
          </p:cNvSpPr>
          <p:nvPr/>
        </p:nvSpPr>
        <p:spPr>
          <a:xfrm>
            <a:off x="183185" y="350838"/>
            <a:ext cx="6667945" cy="938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None/>
              <a:defRPr sz="1900" kern="1200" spc="15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8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6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None/>
              <a:defRPr sz="1300" kern="1200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dirty="0" smtClean="0"/>
              <a:t>http://</a:t>
            </a:r>
            <a:r>
              <a:rPr lang="en-US" sz="3600" dirty="0" err="1" smtClean="0"/>
              <a:t>justiceinmexico.org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265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in </a:t>
            </a:r>
            <a:r>
              <a:rPr lang="en-US" dirty="0" err="1" smtClean="0"/>
              <a:t>tijuana</a:t>
            </a:r>
            <a:r>
              <a:rPr lang="en-US" dirty="0" smtClean="0"/>
              <a:t> 1990-2010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274730"/>
              </p:ext>
            </p:extLst>
          </p:nvPr>
        </p:nvGraphicFramePr>
        <p:xfrm>
          <a:off x="187064" y="1592981"/>
          <a:ext cx="8806624" cy="5108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897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in </a:t>
            </a:r>
            <a:r>
              <a:rPr lang="en-US" dirty="0" err="1" smtClean="0"/>
              <a:t>tijuana</a:t>
            </a:r>
            <a:r>
              <a:rPr lang="en-US" dirty="0" smtClean="0"/>
              <a:t> 2005-2016*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42424"/>
              </p:ext>
            </p:extLst>
          </p:nvPr>
        </p:nvGraphicFramePr>
        <p:xfrm>
          <a:off x="118996" y="1644041"/>
          <a:ext cx="8849639" cy="500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4797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in </a:t>
            </a:r>
            <a:r>
              <a:rPr lang="en-US" dirty="0" err="1" smtClean="0"/>
              <a:t>tijuana</a:t>
            </a:r>
            <a:r>
              <a:rPr lang="en-US" dirty="0" smtClean="0"/>
              <a:t> 2060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884061"/>
              </p:ext>
            </p:extLst>
          </p:nvPr>
        </p:nvGraphicFramePr>
        <p:xfrm>
          <a:off x="181628" y="1644041"/>
          <a:ext cx="8812060" cy="5032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91478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in </a:t>
            </a:r>
            <a:r>
              <a:rPr lang="en-US" dirty="0" err="1" smtClean="0"/>
              <a:t>tijuana</a:t>
            </a:r>
            <a:r>
              <a:rPr lang="en-US" dirty="0" smtClean="0"/>
              <a:t> by month 2011-2016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763828"/>
              </p:ext>
            </p:extLst>
          </p:nvPr>
        </p:nvGraphicFramePr>
        <p:xfrm>
          <a:off x="137785" y="1615857"/>
          <a:ext cx="8805799" cy="5060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2816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</a:t>
            </a:r>
            <a:r>
              <a:rPr lang="en-US" dirty="0" err="1" smtClean="0"/>
              <a:t>homicies</a:t>
            </a:r>
            <a:r>
              <a:rPr lang="en-US" dirty="0" smtClean="0"/>
              <a:t> 2000-2015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749906"/>
              </p:ext>
            </p:extLst>
          </p:nvPr>
        </p:nvGraphicFramePr>
        <p:xfrm>
          <a:off x="381000" y="1719263"/>
          <a:ext cx="84074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541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 vs. female homicides      2000-2015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643934"/>
              </p:ext>
            </p:extLst>
          </p:nvPr>
        </p:nvGraphicFramePr>
        <p:xfrm>
          <a:off x="130480" y="1706737"/>
          <a:ext cx="8850682" cy="499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470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Homicides vs. other crimes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7448842"/>
              </p:ext>
            </p:extLst>
          </p:nvPr>
        </p:nvGraphicFramePr>
        <p:xfrm>
          <a:off x="150312" y="1719263"/>
          <a:ext cx="4345488" cy="494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19364751"/>
              </p:ext>
            </p:extLst>
          </p:nvPr>
        </p:nvGraphicFramePr>
        <p:xfrm>
          <a:off x="4648200" y="1719263"/>
          <a:ext cx="4282858" cy="4944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051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crimes in </a:t>
            </a:r>
            <a:r>
              <a:rPr lang="en-US" dirty="0" err="1" smtClean="0"/>
              <a:t>tijuana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3080402"/>
              </p:ext>
            </p:extLst>
          </p:nvPr>
        </p:nvGraphicFramePr>
        <p:xfrm>
          <a:off x="130478" y="1669159"/>
          <a:ext cx="8838157" cy="5019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1236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2768</TotalTime>
  <Words>260</Words>
  <Application>Microsoft Macintosh PowerPoint</Application>
  <PresentationFormat>On-screen Show (4:3)</PresentationFormat>
  <Paragraphs>89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Calibri</vt:lpstr>
      <vt:lpstr>Cambria</vt:lpstr>
      <vt:lpstr>Century Gothic</vt:lpstr>
      <vt:lpstr>Franklin Gothic Book</vt:lpstr>
      <vt:lpstr>ＭＳ 明朝</vt:lpstr>
      <vt:lpstr>Times New Roman</vt:lpstr>
      <vt:lpstr>Wingdings</vt:lpstr>
      <vt:lpstr>Wingdings 2</vt:lpstr>
      <vt:lpstr>Grid</vt:lpstr>
      <vt:lpstr> Resurgence of Violence in Tijuana </vt:lpstr>
      <vt:lpstr>Homicides in tijuana 1990-2010</vt:lpstr>
      <vt:lpstr>Homicides in tijuana 2005-2016*</vt:lpstr>
      <vt:lpstr>Homicides in tijuana 2060</vt:lpstr>
      <vt:lpstr>Homicides in tijuana by month 2011-2016</vt:lpstr>
      <vt:lpstr>Female homicies 2000-2015</vt:lpstr>
      <vt:lpstr>Male vs. female homicides      2000-2015</vt:lpstr>
      <vt:lpstr>Homicides vs. other crimes</vt:lpstr>
      <vt:lpstr>Other crimes in tijuana</vt:lpstr>
      <vt:lpstr>CAUSES AND SOLUTIONS?</vt:lpstr>
      <vt:lpstr>Causes and solutions?</vt:lpstr>
      <vt:lpstr>Local governments and public security secretaries</vt:lpstr>
      <vt:lpstr>Homicides Per Secretary</vt:lpstr>
      <vt:lpstr>Solutions? (TJPD)</vt:lpstr>
      <vt:lpstr>PowerPoint Presentation</vt:lpstr>
    </vt:vector>
  </TitlesOfParts>
  <Company>University of San Diego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Judicial reform and legal education in Mexico</dc:title>
  <dc:creator>Octavio Rodriguez</dc:creator>
  <cp:lastModifiedBy>Octavio R</cp:lastModifiedBy>
  <cp:revision>106</cp:revision>
  <dcterms:created xsi:type="dcterms:W3CDTF">2016-01-21T03:15:02Z</dcterms:created>
  <dcterms:modified xsi:type="dcterms:W3CDTF">2017-02-02T23:31:54Z</dcterms:modified>
</cp:coreProperties>
</file>